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embeddedFontLs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gAo/RNoEE6X7dUsf8j/IHVSeAX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18A41B-29FC-481A-9608-4F853C97BA1F}">
  <a:tblStyle styleId="{4318A41B-29FC-481A-9608-4F853C97BA1F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 b="off" i="off"/>
      <a:tcStyle>
        <a:fill>
          <a:solidFill>
            <a:srgbClr val="E0E5D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0E5DB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1BC71E0F-0D77-4990-84B5-976220860B6E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  <a:tblStyle styleId="{A533EF17-7104-40AC-AF68-6FD58CA2F997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A260652-F92A-48D0-A269-BB7BC12EFF17}" styleName="Table_3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2EE"/>
          </a:solidFill>
        </a:fill>
      </a:tcStyle>
    </a:wholeTbl>
    <a:band1H>
      <a:tcTxStyle b="off" i="off"/>
      <a:tcStyle>
        <a:fill>
          <a:solidFill>
            <a:srgbClr val="E0E5D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0E5DB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A5B592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A5B592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A5B592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A5B592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67d82c9d1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e67d82c9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e67d82c9d1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638d07a10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e638d07a1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e638d07a10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638d07a10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2e638d07a1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e638d07a10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6bac481a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e6bac481a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2e6bac481a1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6bac481a1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2e6bac481a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2e6bac481a1_0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6bac481a1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e6bac481a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e6bac481a1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6bac481a1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2e6bac481a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2e6bac481a1_0_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6bac481a1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2e6bac481a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2e6bac481a1_0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e6bac481a1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2e6bac481a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2e6bac481a1_0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e6bac481a1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2e6bac481a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2e6bac481a1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e6bac481a1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2e6bac481a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g2e6bac481a1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6a687e39b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e6a687e3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2e6a687e39b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6a687e39b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e6a687e3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e6a687e39b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6bac481a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e6bac481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e6bac481a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/>
        </p:nvSpPr>
        <p:spPr>
          <a:xfrm rot="-5400000">
            <a:off x="7554353" y="5254283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5F6D4E"/>
              </a:gs>
              <a:gs pos="60000">
                <a:srgbClr val="A5BF87"/>
              </a:gs>
              <a:gs pos="100000">
                <a:srgbClr val="C5D8B1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2"/>
          <p:cNvSpPr txBox="1"/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" type="subTitle"/>
          </p:nvPr>
        </p:nvSpPr>
        <p:spPr>
          <a:xfrm>
            <a:off x="540544" y="2250280"/>
            <a:ext cx="8062912" cy="216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3657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9DB25E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0" type="dt"/>
          </p:nvPr>
        </p:nvSpPr>
        <p:spPr>
          <a:xfrm>
            <a:off x="1371600" y="6012656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1" type="ftr"/>
          </p:nvPr>
        </p:nvSpPr>
        <p:spPr>
          <a:xfrm>
            <a:off x="1371600" y="5650704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/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" type="body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>
  <p:cSld name="Tytuł i zawartość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0" name="Google Shape;30;p33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/>
          <p:nvPr/>
        </p:nvSpPr>
        <p:spPr>
          <a:xfrm flipH="1" rot="10800000">
            <a:off x="7034" y="7034"/>
            <a:ext cx="9129932" cy="6836899"/>
          </a:xfrm>
          <a:prstGeom prst="rtTriangle">
            <a:avLst/>
          </a:prstGeom>
          <a:gradFill>
            <a:gsLst>
              <a:gs pos="0">
                <a:srgbClr val="444D26">
                  <a:alpha val="7450"/>
                </a:srgbClr>
              </a:gs>
              <a:gs pos="70000">
                <a:srgbClr val="444D26">
                  <a:alpha val="5490"/>
                </a:srgbClr>
              </a:gs>
              <a:gs pos="100000">
                <a:srgbClr val="444D26">
                  <a:alpha val="0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34"/>
          <p:cNvSpPr/>
          <p:nvPr/>
        </p:nvSpPr>
        <p:spPr>
          <a:xfrm flipH="1" rot="-5400000">
            <a:off x="7554353" y="309490"/>
            <a:ext cx="1892949" cy="1294228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5F6D4E"/>
              </a:gs>
              <a:gs pos="60000">
                <a:srgbClr val="A5BF87"/>
              </a:gs>
              <a:gs pos="100000">
                <a:srgbClr val="C5D8B1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6955632" y="63627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2619376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451056" y="809624"/>
            <a:ext cx="502920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37" name="Google Shape;37;p34"/>
          <p:cNvCxnSpPr/>
          <p:nvPr/>
        </p:nvCxnSpPr>
        <p:spPr>
          <a:xfrm rot="10800000">
            <a:off x="6468794" y="9381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FFFFD9">
                <a:alpha val="4235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34"/>
          <p:cNvCxnSpPr/>
          <p:nvPr/>
        </p:nvCxnSpPr>
        <p:spPr>
          <a:xfrm flipH="1" rot="10800000"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FFFFD5">
                <a:alpha val="3254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4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1" sz="3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>
  <p:cSld name="Dwa elementy zawartości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457200" y="15240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4648200" y="15240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68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7338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showMasterSp="0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type="title"/>
          </p:nvPr>
        </p:nvSpPr>
        <p:spPr>
          <a:xfrm rot="-5400000">
            <a:off x="-2197236" y="2736166"/>
            <a:ext cx="5957668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sz="33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" type="body"/>
          </p:nvPr>
        </p:nvSpPr>
        <p:spPr>
          <a:xfrm rot="-5400000">
            <a:off x="200684" y="1455054"/>
            <a:ext cx="2909668" cy="581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2" type="body"/>
          </p:nvPr>
        </p:nvSpPr>
        <p:spPr>
          <a:xfrm rot="-5400000">
            <a:off x="244880" y="4547250"/>
            <a:ext cx="2821276" cy="581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3" type="body"/>
          </p:nvPr>
        </p:nvSpPr>
        <p:spPr>
          <a:xfrm>
            <a:off x="2022230" y="290732"/>
            <a:ext cx="6858000" cy="289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4" type="body"/>
          </p:nvPr>
        </p:nvSpPr>
        <p:spPr>
          <a:xfrm>
            <a:off x="2022230" y="3350924"/>
            <a:ext cx="6858000" cy="2897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92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1" name="Google Shape;61;p37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showMasterSp="0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title"/>
          </p:nvPr>
        </p:nvSpPr>
        <p:spPr>
          <a:xfrm rot="-5400000">
            <a:off x="-2264897" y="2852017"/>
            <a:ext cx="5883105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1828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entury Gothic"/>
              <a:buNone/>
              <a:defRPr b="0" sz="29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1135856" y="367664"/>
            <a:ext cx="2438400" cy="5883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2" type="body"/>
          </p:nvPr>
        </p:nvSpPr>
        <p:spPr>
          <a:xfrm>
            <a:off x="3651250" y="320040"/>
            <a:ext cx="5276088" cy="5928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indent="-385444" lvl="1" marL="9144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8" name="Google Shape;68;p39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type="title"/>
          </p:nvPr>
        </p:nvSpPr>
        <p:spPr>
          <a:xfrm rot="-5400000">
            <a:off x="-2372096" y="2742448"/>
            <a:ext cx="60975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/>
          <p:nvPr>
            <p:ph idx="2" type="pic"/>
          </p:nvPr>
        </p:nvSpPr>
        <p:spPr>
          <a:xfrm>
            <a:off x="1138237" y="373966"/>
            <a:ext cx="7333488" cy="5264834"/>
          </a:xfrm>
          <a:prstGeom prst="rect">
            <a:avLst/>
          </a:prstGeom>
          <a:solidFill>
            <a:srgbClr val="B9B692"/>
          </a:solidFill>
          <a:ln>
            <a:noFill/>
          </a:ln>
        </p:spPr>
      </p:sp>
      <p:sp>
        <p:nvSpPr>
          <p:cNvPr id="72" name="Google Shape;72;p40"/>
          <p:cNvSpPr txBox="1"/>
          <p:nvPr>
            <p:ph idx="1" type="body"/>
          </p:nvPr>
        </p:nvSpPr>
        <p:spPr>
          <a:xfrm>
            <a:off x="1143000" y="5638800"/>
            <a:ext cx="7333488" cy="609600"/>
          </a:xfrm>
          <a:prstGeom prst="rect">
            <a:avLst/>
          </a:prstGeom>
          <a:solidFill>
            <a:schemeClr val="accent1">
              <a:alpha val="12549"/>
            </a:schemeClr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30099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5" name="Google Shape;75;p40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>
  <p:cSld name="Tytuł i tekst pionow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>
            <p:ph idx="1" type="body"/>
          </p:nvPr>
        </p:nvSpPr>
        <p:spPr>
          <a:xfrm rot="5400000">
            <a:off x="2247900" y="-266700"/>
            <a:ext cx="4648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718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6B6B6"/>
            </a:gs>
            <a:gs pos="60000">
              <a:srgbClr val="F5F5F5"/>
            </a:gs>
            <a:gs pos="100000">
              <a:schemeClr val="lt1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>
            <a:gsLst>
              <a:gs pos="0">
                <a:srgbClr val="444D26">
                  <a:alpha val="7450"/>
                </a:srgbClr>
              </a:gs>
              <a:gs pos="70000">
                <a:srgbClr val="444D26">
                  <a:alpha val="5490"/>
                </a:srgbClr>
              </a:gs>
              <a:gs pos="100000">
                <a:srgbClr val="444D26">
                  <a:alpha val="0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" name="Google Shape;11;p31"/>
          <p:cNvCxnSpPr/>
          <p:nvPr/>
        </p:nvCxnSpPr>
        <p:spPr>
          <a:xfrm>
            <a:off x="0" y="7034"/>
            <a:ext cx="9136966" cy="6843933"/>
          </a:xfrm>
          <a:prstGeom prst="straightConnector1">
            <a:avLst/>
          </a:prstGeom>
          <a:noFill/>
          <a:ln cap="rnd" cmpd="sng" w="9525">
            <a:solidFill>
              <a:srgbClr val="FFFFD5">
                <a:alpha val="3254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31"/>
          <p:cNvCxnSpPr/>
          <p:nvPr/>
        </p:nvCxnSpPr>
        <p:spPr>
          <a:xfrm flipH="1">
            <a:off x="6468794" y="4948410"/>
            <a:ext cx="2672861" cy="1900210"/>
          </a:xfrm>
          <a:prstGeom prst="straightConnector1">
            <a:avLst/>
          </a:prstGeom>
          <a:noFill/>
          <a:ln cap="rnd" cmpd="sng" w="9525">
            <a:solidFill>
              <a:srgbClr val="FFFFD9">
                <a:alpha val="42352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31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5444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b="0" i="0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C0CBB5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0CBB5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CBB5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CBB5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CBB5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31"/>
          <p:cNvSpPr txBox="1"/>
          <p:nvPr>
            <p:ph idx="10" type="dt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1" type="ftr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31"/>
          <p:cNvSpPr txBox="1"/>
          <p:nvPr>
            <p:ph idx="12" type="sldNum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224125" y="2393356"/>
            <a:ext cx="66957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pl-PL"/>
              <a:t>Raport o stanie Miasta </a:t>
            </a:r>
            <a:br>
              <a:rPr lang="pl-PL"/>
            </a:br>
            <a:r>
              <a:rPr lang="pl-PL"/>
              <a:t>Sokołów Podlaski</a:t>
            </a:r>
            <a:br>
              <a:rPr lang="pl-PL"/>
            </a:br>
            <a:r>
              <a:rPr lang="pl-PL" sz="3300"/>
              <a:t>na dzień 31 grudnia 2023 roku</a:t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0" y="4372756"/>
            <a:ext cx="9144000" cy="139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l-PL"/>
              <a:t>V sesja Rady Miejskiej w Sokołowie Podlaskim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l-PL"/>
              <a:t>21 czerwca 2024 r.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-52392" l="-26196" r="-26196" t="0"/>
          <a:stretch/>
        </p:blipFill>
        <p:spPr>
          <a:xfrm>
            <a:off x="3455879" y="542060"/>
            <a:ext cx="223224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1724" y="5290725"/>
            <a:ext cx="1420549" cy="9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67d82c9d1_0_2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/>
          </a:p>
        </p:txBody>
      </p:sp>
      <p:graphicFrame>
        <p:nvGraphicFramePr>
          <p:cNvPr id="165" name="Google Shape;165;g2e67d82c9d1_0_2"/>
          <p:cNvGraphicFramePr/>
          <p:nvPr/>
        </p:nvGraphicFramePr>
        <p:xfrm>
          <a:off x="457200" y="251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{A533EF17-7104-40AC-AF68-6FD58CA2F997}</a:tableStyleId>
              </a:tblPr>
              <a:tblGrid>
                <a:gridCol w="552900"/>
                <a:gridCol w="3027900"/>
                <a:gridCol w="2972100"/>
                <a:gridCol w="16767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Lp.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Nazwa projektu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Instytucja wspierająca/Program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Wartość dofinansowania ogółem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Budowa nowego odcinka ul. PIŁSUDSKIEGO od skrzyżowania z ul. Bartoszową do skrzyżowania z ul. Siedlecką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Rządowy Fundusz Przeciwdziałania COVID-19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4.791.475,91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Przebudowa konstrukcji dachu Sokołowskiego Ośrodka Kultury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Rządowy Fundusz Inwestycji Lokalnych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442.480,52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Lokalny Animator Sportu 2023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Ministerstwo Sportu i Turystyki, w ramach Programu „Sport Wszystkich Dzieci”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10.800,00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Pomoc finansowa na zakup wyposażenia dla OSP CUKROWNIA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Marszałek Województwa Mazowieckiego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19.082,48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  <p:sp>
        <p:nvSpPr>
          <p:cNvPr id="166" name="Google Shape;166;g2e67d82c9d1_0_2"/>
          <p:cNvSpPr txBox="1"/>
          <p:nvPr/>
        </p:nvSpPr>
        <p:spPr>
          <a:xfrm>
            <a:off x="457200" y="1371600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pl-PL" sz="205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Aktywność w zakresie pozyskiwania środków z zewnątrz</a:t>
            </a:r>
            <a:endParaRPr b="0" i="0" sz="2050" u="none" cap="none" strike="noStrike">
              <a:solidFill>
                <a:srgbClr val="444D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457200" y="1371600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pl-PL" sz="20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Aktywność w zakresie pozyskiwania środków z zewnątrz</a:t>
            </a:r>
            <a:endParaRPr b="0" i="0" sz="1400" u="none" cap="none" strike="noStrike">
              <a:solidFill>
                <a:srgbClr val="444D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3" name="Google Shape;173;p10"/>
          <p:cNvGraphicFramePr/>
          <p:nvPr/>
        </p:nvGraphicFramePr>
        <p:xfrm>
          <a:off x="311050" y="176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{A533EF17-7104-40AC-AF68-6FD58CA2F997}</a:tableStyleId>
              </a:tblPr>
              <a:tblGrid>
                <a:gridCol w="572550"/>
                <a:gridCol w="3135450"/>
                <a:gridCol w="3222275"/>
                <a:gridCol w="15916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Lp.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Nazwa projektu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Instytucja wspierająca/Program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Wartość dofinansowania ogółem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Wymiana pokryć dachowych z płyt azbestowo-cementowych na terenie Miasta Sokołów Podlaski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Wojewódzki Fundusz Ochrony Środowiska i Gospodarki Wodnej w Warszawie i Narodowy Fundusz Ochrony Środowiska i Gospodarki Wodnej w Warszawie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15.698,40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Modernizacja oświetlenia ulicznego w miejscowości Sokołów Podlaski - ul. Długa, Kupientyńska i Kosowska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„Modernizacja oświetlenia oraz wymiana źródeł ciepła” Wojewódzkiego Funduszu Ochrony Środowiska i Gospodarki Wodnej w Warszawie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268.200,00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Modernizacja boiska wielofunkcyjnego przy SP 1 w Sokołowie Podlaskim – etap 3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Samorząd Województwa Mazowieckiego - Mazowiecki Instrument Wsparcia Infrastruktury Sportowej „Mazowsze dla sportu 2024”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109.910,61 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Przebudowa ulicy Spacerowej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Lazurowej wraz z odwodnieniem w Sokołowie Podlaskim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Rządowy Fundusz Rozwoju Dróg 2022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1.373.786,81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11"/>
          <p:cNvGraphicFramePr/>
          <p:nvPr/>
        </p:nvGraphicFramePr>
        <p:xfrm>
          <a:off x="311050" y="176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{A533EF17-7104-40AC-AF68-6FD58CA2F997}</a:tableStyleId>
              </a:tblPr>
              <a:tblGrid>
                <a:gridCol w="572550"/>
                <a:gridCol w="3135450"/>
                <a:gridCol w="3222275"/>
                <a:gridCol w="15916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Lp.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Nazwa projektu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Instytucja wspierająca/Program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Wartość dofinansowania ogółem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Poprawa jakości powietrza poprzez oczyszczanie ulic na mokro na terenie Miasta Sokołów Podlaski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„Mazowsze dla czystego powietrza 2023”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87.704,96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Dotacja schroniska dla zwierząt w Mieście Sokołów Podlaski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„Mazowiecki Program Wsparcia Bezdomności Zwierząt – Mazowsze dla zwierząt 2023”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17.637,27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Aktywna tablica 2023 dot. zakupu pomocy edukacyjnych</a:t>
                      </a:r>
                      <a:b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dla Publicznej Szkoły Podstawowej Nr 1 z Oddziałami Dwujęzycznymi im. Janusza Kusocińskiego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rządowy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13.509,70  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Przebudowa ulicy Żytniej w Sokołowie Podlaskim – Etap II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dotacja ze środków finansowych budżetu Województwa Mazowieckiego na zadania z zakresu budowy i modernizacji dróg dojazdowych do gruntów rolnych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200.000,00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11"/>
          <p:cNvSpPr txBox="1"/>
          <p:nvPr/>
        </p:nvSpPr>
        <p:spPr>
          <a:xfrm>
            <a:off x="457200" y="1371600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pl-PL" sz="20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Aktywność w zakresie pozyskiwania środków z zewnątrz</a:t>
            </a:r>
            <a:endParaRPr b="0" i="0" sz="1400" u="none" cap="none" strike="noStrike">
              <a:solidFill>
                <a:srgbClr val="444D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1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457200" y="1371600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pl-PL" sz="20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Aktywność w zakresie pozyskiwania środków z zewnątrz</a:t>
            </a:r>
            <a:endParaRPr b="0" i="0" sz="1400" u="none" cap="none" strike="noStrike">
              <a:solidFill>
                <a:srgbClr val="444D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2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>
              <a:solidFill>
                <a:srgbClr val="444D26"/>
              </a:solidFill>
            </a:endParaRPr>
          </a:p>
        </p:txBody>
      </p:sp>
      <p:graphicFrame>
        <p:nvGraphicFramePr>
          <p:cNvPr id="187" name="Google Shape;187;p12"/>
          <p:cNvGraphicFramePr/>
          <p:nvPr/>
        </p:nvGraphicFramePr>
        <p:xfrm>
          <a:off x="311050" y="176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{A533EF17-7104-40AC-AF68-6FD58CA2F997}</a:tableStyleId>
              </a:tblPr>
              <a:tblGrid>
                <a:gridCol w="572550"/>
                <a:gridCol w="3135450"/>
                <a:gridCol w="3222275"/>
                <a:gridCol w="15916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Lp.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Nazwa projektu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Instytucja wspierająca/Program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Wartość dofinansowania ogółem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Kompleksowa renowacja pomnika Księdza Stanisława Brzóski wraz z otoczeniem w Sokołowie Podlaskim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Ministra Kultury i Dziedzictwa Narodowego „Miejsca pamięci i trwałe upamiętnienie w kraju”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238.319,78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Dostępne Miasto Sokołów Podlaski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„Dostępny samorząd – granty” realizowanego przez Państwowy Fundusz Rehabilitacji Osób Niepełnosprawnych. Działanie 2.18 Programu Operacyjnego Wiedza Edukacja Rozwój 2014-2020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245.691,01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Budowa pochylni dla osób niepełnosprawnych przy budynku Przedszkola nr 5 w Sokołowie Podlaskim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„Rozwój lokalny” - środki Norweskiego Mechanizmu Finansowego na lata 2014-2021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75.550,00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Rozbudowa drogi powiatowej nr 4228W (ul. Fabryczna) na odcinku od granic Miasta Sokołów Podlaski do skrzyżowania z drogą krajową nr 62 (ul. Węgrowska)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Inwestycji Strategicznych Polski Ład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4.000.000,70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457200" y="1610400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i="0" lang="pl-PL" sz="20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Aktywność w zakresie pozyskiwania środków z zewnątrz</a:t>
            </a:r>
            <a:endParaRPr b="0" i="0" sz="1400" u="none" cap="none" strike="noStrike">
              <a:solidFill>
                <a:srgbClr val="444D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400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4" name="Google Shape;194;p13"/>
          <p:cNvGraphicFramePr/>
          <p:nvPr/>
        </p:nvGraphicFramePr>
        <p:xfrm>
          <a:off x="311038" y="239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{A533EF17-7104-40AC-AF68-6FD58CA2F997}</a:tableStyleId>
              </a:tblPr>
              <a:tblGrid>
                <a:gridCol w="572550"/>
                <a:gridCol w="3135450"/>
                <a:gridCol w="3222275"/>
                <a:gridCol w="15916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Lp.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Nazwa projektu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Instytucja wspierająca/Program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solidFill>
                            <a:schemeClr val="lt1"/>
                          </a:solidFill>
                          <a:highlight>
                            <a:srgbClr val="A5B592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Wartość dofinansowania ogółem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highlight>
                          <a:srgbClr val="A5B592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Przebudowa targowiska przy ul. Ząbkowskiej w Sokołowie Podlaskim wraz z dokumentacją projektową i wielobranżowym nadzorem inwestorskim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Program Inwestycji Strategicznych Polski Ład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2.000.000,00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Utworzenie „EKOPRACOWNI” w ramach Programu Priorytetowego „Program Regionalnego Wsparcia Edukacji Ekologicznej”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Wojewódzkim Funduszem Ochrony Środowiska i Gospodarki Wodnej w Warszawie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74.941,27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19.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"Poprawa jakości powietrza poprzez czyszczenie ulic na mokro na terenie miasta Sokołów Podlaski”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Budżet Województwa Mazowieckiego w ramach programu „Mazowsze dla czystego powietrza 2023”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87.704,00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l-PL" sz="2000">
                <a:solidFill>
                  <a:srgbClr val="444D26"/>
                </a:solidFill>
              </a:rPr>
              <a:t>Dane dotyczące przysługujących miastu praw własności</a:t>
            </a:r>
            <a:endParaRPr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0" name="Google Shape;200;p16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Majątek Miasta</a:t>
            </a:r>
            <a:endParaRPr>
              <a:solidFill>
                <a:srgbClr val="444D26"/>
              </a:solidFill>
            </a:endParaRPr>
          </a:p>
        </p:txBody>
      </p:sp>
      <p:graphicFrame>
        <p:nvGraphicFramePr>
          <p:cNvPr id="201" name="Google Shape;201;p16"/>
          <p:cNvGraphicFramePr/>
          <p:nvPr/>
        </p:nvGraphicFramePr>
        <p:xfrm>
          <a:off x="1259955" y="246909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3105175"/>
                <a:gridCol w="1760925"/>
                <a:gridCol w="1758000"/>
              </a:tblGrid>
              <a:tr h="5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/>
                        <a:t>Grunty w dyspozycji Miasta</a:t>
                      </a:r>
                      <a:endParaRPr b="1"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2022 rok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2023 rok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5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Grunty ogółem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142 ha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140,4 ha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 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5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Użytki rolne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 24 ha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 22,4 ha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 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5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Grunty zabudowane i zurbanizowane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 103 ha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 103 ha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 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5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Nieużytki, wody, lasy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 15 ha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15 ha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 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17"/>
          <p:cNvGraphicFramePr/>
          <p:nvPr/>
        </p:nvGraphicFramePr>
        <p:xfrm>
          <a:off x="935597" y="177281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4141225"/>
                <a:gridCol w="1589075"/>
                <a:gridCol w="1542525"/>
              </a:tblGrid>
              <a:tr h="20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l-PL" sz="1400" u="none" cap="none" strike="noStrike"/>
                        <a:t>Grunty Miasta w użytkowaniu wieczystym</a:t>
                      </a:r>
                      <a:endParaRPr b="1"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2022 rok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2023 rok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41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Grunty ogółem w użytkowaniu wieczystym, </a:t>
                      </a:r>
                      <a:br>
                        <a:rPr lang="pl-PL" sz="1400" u="none" cap="none" strike="noStrike"/>
                      </a:br>
                      <a:r>
                        <a:rPr lang="pl-PL" sz="1400" u="none" cap="none" strike="noStrike"/>
                        <a:t>w tym: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51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51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20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W użytkowaniu wieczystym osób fizycznych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 7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 7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41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W użytkowaniu wieczystym gminnych osób prawnych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22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22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416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W użytkowaniu wieczystym spółdzielni mieszkaniowych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 6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 6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  <a:tr h="20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W użytkowaniu wieczystym pozostałych osób</a:t>
                      </a:r>
                      <a:endParaRPr sz="14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16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l-PL" sz="1400" u="none" cap="none" strike="noStrike"/>
                        <a:t>16 ha</a:t>
                      </a:r>
                      <a:endParaRPr sz="1400" u="none" cap="none" strike="noStrike"/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07" name="Google Shape;207;p17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Inne prawa majątkowe</a:t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809592" y="4221088"/>
            <a:ext cx="7524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Udziały w spółkach prawa handlowego: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Telefony Podlaskie: 			208tys. zł, 2 083 akcji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PUIK: 					12 550tys. zł, 2 419 udziałów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STBS: 					2 123tys. zł, 4 384 udziały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Mazowiecki Fundusz Poręczeń Majątkowych: 	50 tys. zł, 5 udziałów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Mazowiecka Agencja Energetyczna: 	10 tys. zł, 1 udział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Zakład Utylizacji Odpadów: 		500 tys. zł, 10 tys. udziałów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pl-PL" sz="3200">
                <a:solidFill>
                  <a:srgbClr val="444D26"/>
                </a:solidFill>
              </a:rPr>
              <a:t>Miasto sprzedało:</a:t>
            </a:r>
            <a:endParaRPr>
              <a:solidFill>
                <a:srgbClr val="444D26"/>
              </a:solidFill>
            </a:endParaRPr>
          </a:p>
          <a:p>
            <a:pPr indent="-374864" lvl="0" marL="449263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444D26"/>
              </a:buClr>
              <a:buSzPct val="80000"/>
              <a:buFont typeface="Century Gothic"/>
              <a:buAutoNum type="arabicPeriod"/>
            </a:pPr>
            <a:r>
              <a:rPr lang="pl-PL" sz="2900">
                <a:solidFill>
                  <a:srgbClr val="444D26"/>
                </a:solidFill>
              </a:rPr>
              <a:t>nieruchomości w trybie przetargu nieograniczonego:</a:t>
            </a:r>
            <a:endParaRPr>
              <a:solidFill>
                <a:srgbClr val="444D26"/>
              </a:solidFill>
            </a:endParaRPr>
          </a:p>
          <a:p>
            <a:pPr indent="-3097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nieruchomość przy ul. Pogodnej za kwotę 182 000 zł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nieruchomość przy ul. Pogodnej za kwotę 152 000 zł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nieruchomość przy ul. Pogodnej za kwotę 122 000 zł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nieruchomość przy ul. Pogodnej za kwotę 139 000 zł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nieruchomość przy ul. Prostej za kwotę 96 000 zł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nieruchomość przy ul. Kosowskiej za kwotę 40 500 zł</a:t>
            </a:r>
            <a:endParaRPr sz="29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ct val="80000"/>
              <a:buNone/>
            </a:pPr>
            <a:r>
              <a:rPr lang="pl-PL" sz="2900">
                <a:solidFill>
                  <a:srgbClr val="444D26"/>
                </a:solidFill>
              </a:rPr>
              <a:t> </a:t>
            </a:r>
            <a:endParaRPr>
              <a:solidFill>
                <a:srgbClr val="444D26"/>
              </a:solidFill>
            </a:endParaRPr>
          </a:p>
          <a:p>
            <a:pPr indent="-374864" lvl="0" marL="449263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444D26"/>
              </a:buClr>
              <a:buSzPct val="80000"/>
              <a:buFont typeface="Century Gothic"/>
              <a:buAutoNum type="arabicPeriod" startAt="2"/>
            </a:pPr>
            <a:r>
              <a:rPr lang="pl-PL" sz="2900">
                <a:solidFill>
                  <a:srgbClr val="444D26"/>
                </a:solidFill>
              </a:rPr>
              <a:t>nieruchomości w trybie bezprzetargowym</a:t>
            </a:r>
            <a:r>
              <a:rPr i="1" lang="pl-PL" sz="2900">
                <a:solidFill>
                  <a:srgbClr val="444D26"/>
                </a:solidFill>
              </a:rPr>
              <a:t>: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7 mieszkań komunalnych za kwotę 331 600 zł</a:t>
            </a:r>
            <a:endParaRPr sz="2900">
              <a:solidFill>
                <a:srgbClr val="444D26"/>
              </a:solidFill>
            </a:endParaRPr>
          </a:p>
          <a:p>
            <a:pPr indent="-309701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Jedna działka – wykup prawa własności gruntu przez użytkownika wieczystego za kwotę 262 400 zł (spłata sprzedaży na raty) </a:t>
            </a:r>
            <a:endParaRPr sz="29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ct val="80000"/>
              <a:buNone/>
            </a:pPr>
            <a:r>
              <a:rPr b="1" lang="pl-PL" sz="2900">
                <a:solidFill>
                  <a:srgbClr val="444D26"/>
                </a:solidFill>
              </a:rPr>
              <a:t> </a:t>
            </a:r>
            <a:endParaRPr sz="29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SzPct val="80000"/>
              <a:buNone/>
            </a:pPr>
            <a:r>
              <a:rPr b="1" lang="pl-PL" sz="2900">
                <a:solidFill>
                  <a:srgbClr val="444D26"/>
                </a:solidFill>
              </a:rPr>
              <a:t>Dochody z wynajmu:</a:t>
            </a:r>
            <a:endParaRPr>
              <a:solidFill>
                <a:srgbClr val="444D26"/>
              </a:solidFill>
            </a:endParaRPr>
          </a:p>
          <a:p>
            <a:pPr indent="-371689" lvl="0" marL="801688" rtl="0" algn="l">
              <a:lnSpc>
                <a:spcPct val="100000"/>
              </a:lnSpc>
              <a:spcBef>
                <a:spcPts val="362"/>
              </a:spcBef>
              <a:spcAft>
                <a:spcPts val="0"/>
              </a:spcAft>
              <a:buClr>
                <a:srgbClr val="444D26"/>
              </a:buClr>
              <a:buSzPct val="80000"/>
              <a:buChar char="⦿"/>
            </a:pPr>
            <a:r>
              <a:rPr lang="pl-PL" sz="2900">
                <a:solidFill>
                  <a:srgbClr val="444D26"/>
                </a:solidFill>
              </a:rPr>
              <a:t>Dochody z wynajmu (mieszkania komunalne, lokale użytkowe) – 898 504, 69 zł</a:t>
            </a:r>
            <a:endParaRPr>
              <a:solidFill>
                <a:srgbClr val="444D26"/>
              </a:solidFill>
            </a:endParaRPr>
          </a:p>
          <a:p>
            <a:pPr indent="-288796" lvl="0" marL="448056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214" name="Google Shape;214;p18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Zmiany w stanie mienia komunalnego w 2023 roku</a:t>
            </a:r>
            <a:endParaRPr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457200" y="14729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652"/>
              <a:buFont typeface="Arial"/>
              <a:buNone/>
            </a:pPr>
            <a:r>
              <a:rPr b="1" lang="pl-PL" sz="4600">
                <a:solidFill>
                  <a:srgbClr val="444D26"/>
                </a:solidFill>
              </a:rPr>
              <a:t>Drogi krajowe i wojewódzkie</a:t>
            </a:r>
            <a:r>
              <a:rPr lang="pl-PL" sz="4600">
                <a:solidFill>
                  <a:srgbClr val="444D26"/>
                </a:solidFill>
              </a:rPr>
              <a:t> </a:t>
            </a:r>
            <a:endParaRPr sz="4600">
              <a:solidFill>
                <a:srgbClr val="444D26"/>
              </a:solidFill>
            </a:endParaRPr>
          </a:p>
          <a:p>
            <a:pPr indent="-304800" lvl="0" marL="448056" rtl="0" algn="l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sz="4800">
              <a:solidFill>
                <a:srgbClr val="444D26"/>
              </a:solidFill>
            </a:endParaRPr>
          </a:p>
          <a:p>
            <a:pPr indent="-271272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ct val="80000"/>
              <a:buFont typeface="Century Gothic"/>
              <a:buAutoNum type="arabicPeriod"/>
            </a:pPr>
            <a:r>
              <a:rPr lang="pl-PL" sz="4800">
                <a:solidFill>
                  <a:srgbClr val="444D26"/>
                </a:solidFill>
              </a:rPr>
              <a:t>W roku 2023 Generalna Dyrekcja Dróg Krajowych i Autostrad wykonała jedynie bieżące naprawy swoich dróg na terenie miasta. Nadal nie przeprowadzono koniecznych gruntownych remontów nawierzchni ulic w ciągach dróg krajowych nr 62 i 63 ani nie rozpoczęto prac przy przebudowie ronda u zbiegu ulic Wolności, Piłsudskiego i Baczyńskiego. Zgodnie z porozumieniem zawartym w 2017 r. </a:t>
            </a:r>
            <a:br>
              <a:rPr lang="pl-PL" sz="4800">
                <a:solidFill>
                  <a:srgbClr val="444D26"/>
                </a:solidFill>
              </a:rPr>
            </a:br>
            <a:r>
              <a:rPr lang="pl-PL" sz="4800">
                <a:solidFill>
                  <a:srgbClr val="444D26"/>
                </a:solidFill>
              </a:rPr>
              <a:t>z GDDKiA, miasto opracowało dokumentację projektową przebudowy tego skrzyżowania w celu poprawy jego przepustowości, natomiast Generalna Dyrekcja zobowiązała się do wykonania robót.</a:t>
            </a:r>
            <a:endParaRPr sz="4800">
              <a:solidFill>
                <a:srgbClr val="444D26"/>
              </a:solidFill>
            </a:endParaRPr>
          </a:p>
          <a:p>
            <a:pPr indent="-27127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80000"/>
              <a:buFont typeface="Century Gothic"/>
              <a:buAutoNum type="arabicPeriod"/>
            </a:pPr>
            <a:r>
              <a:rPr lang="pl-PL" sz="4800">
                <a:solidFill>
                  <a:srgbClr val="444D26"/>
                </a:solidFill>
              </a:rPr>
              <a:t>W 2023 roku kontynuowane były wstępne prace projektowe związane z budową obwodnicy Sokołowa Podlaskiego w ciągu dróg krajowych nr 62 i 63. Biuro projektowe wybrane przez Generalną Dyrekcję Dróg Krajowych i Autostrad pracowało nad określeniem środowiskowych uwarunkowań realizacji przedsięwzięcia. Pomimo wcześniejszych założeń w 2023 roku nie ogłoszono przetargu </a:t>
            </a:r>
            <a:br>
              <a:rPr lang="pl-PL" sz="4800">
                <a:solidFill>
                  <a:srgbClr val="444D26"/>
                </a:solidFill>
              </a:rPr>
            </a:br>
            <a:r>
              <a:rPr lang="pl-PL" sz="4800">
                <a:solidFill>
                  <a:srgbClr val="444D26"/>
                </a:solidFill>
              </a:rPr>
              <a:t>na realizację inwestycji w formule „zaprojektuj i wybuduj”.</a:t>
            </a:r>
            <a:endParaRPr sz="4800">
              <a:solidFill>
                <a:srgbClr val="444D26"/>
              </a:solidFill>
            </a:endParaRPr>
          </a:p>
          <a:p>
            <a:pPr indent="-28194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800">
                <a:solidFill>
                  <a:srgbClr val="444D26"/>
                </a:solidFill>
              </a:rPr>
              <a:t>Z kolei w zakresie dróg wojewódzkich na terenie miasta, w 2023 roku Mazowiecki Zarząd Dróg Wojewódzkich zakończył prace związane z przebudową odcinka drogi wojewódzkiej nr 627. Przebudowa objęła nawierzchnię i odwodnienie ulicy Kosowskiej i częściowo ul. Wesołej na odcinku od ulicy Kosowskiej do skrzyżowania z Aleją 550-lecia. Całość kosztów przebudowy poniósł MZDW, miasto nie partycypowało w kosztach budowy. </a:t>
            </a:r>
            <a:endParaRPr sz="4800">
              <a:solidFill>
                <a:srgbClr val="444D26"/>
              </a:solidFill>
            </a:endParaRPr>
          </a:p>
        </p:txBody>
      </p:sp>
      <p:sp>
        <p:nvSpPr>
          <p:cNvPr id="220" name="Google Shape;220;p25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Inwestycje 2023</a:t>
            </a:r>
            <a:endParaRPr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pl-PL" sz="1800">
                <a:solidFill>
                  <a:srgbClr val="444D26"/>
                </a:solidFill>
              </a:rPr>
              <a:t>Drogi powiatowe</a:t>
            </a:r>
            <a:endParaRPr sz="18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18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304"/>
              </a:spcBef>
              <a:spcAft>
                <a:spcPts val="0"/>
              </a:spcAft>
              <a:buSzPts val="2618"/>
              <a:buNone/>
            </a:pPr>
            <a:r>
              <a:rPr lang="pl-PL" sz="1800">
                <a:solidFill>
                  <a:srgbClr val="444D26"/>
                </a:solidFill>
              </a:rPr>
              <a:t>Wykonana przez miasto przebudowa drogi powiatowej nr 4228W (ulicy Fabrycznej - na odcinku od skrzyżowania z ul. Węgrowską do granic miasta. Zakres prac obejmował m.in.:</a:t>
            </a:r>
            <a:endParaRPr sz="1800">
              <a:solidFill>
                <a:srgbClr val="444D26"/>
              </a:solidFill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444D26"/>
              </a:buClr>
              <a:buSzPts val="1800"/>
              <a:buChar char="●"/>
            </a:pPr>
            <a:r>
              <a:rPr lang="pl-PL" sz="1800">
                <a:solidFill>
                  <a:srgbClr val="444D26"/>
                </a:solidFill>
              </a:rPr>
              <a:t>wymianę nawierzchni asfaltowej wraz z przebudową zjazdów</a:t>
            </a:r>
            <a:endParaRPr sz="1800">
              <a:solidFill>
                <a:srgbClr val="444D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800"/>
              <a:buChar char="●"/>
            </a:pPr>
            <a:r>
              <a:rPr lang="pl-PL" sz="1800">
                <a:solidFill>
                  <a:srgbClr val="444D26"/>
                </a:solidFill>
              </a:rPr>
              <a:t>przebudowę rejonu skrzyżowania z ulicą Węgrowską aż do skrzyżowania z ul. Okrężną.</a:t>
            </a:r>
            <a:endParaRPr sz="18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18"/>
              <a:buNone/>
            </a:pPr>
            <a:r>
              <a:rPr lang="pl-PL" sz="1800">
                <a:solidFill>
                  <a:srgbClr val="444D26"/>
                </a:solidFill>
              </a:rPr>
              <a:t>Zadanie było realizowane przez Miasto Sokołów Podlaski na mocy porozumienia z Powiatem Sokołowskim. Realizacja była możliwa dzięki pozyskaniu przez miasto dofinansowania z Rządowego Funduszu „Polski Ład” w wysokości 4,0 mln zł, udział własny w wysokości ok. 420 tys. zł został sfinansowany w równych częściach z budżetu miasta i powiatu.</a:t>
            </a:r>
            <a:endParaRPr b="1" sz="18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18"/>
              <a:buNone/>
            </a:pPr>
            <a:r>
              <a:t/>
            </a:r>
            <a:endParaRPr sz="1800">
              <a:solidFill>
                <a:srgbClr val="444D26"/>
              </a:solidFill>
            </a:endParaRPr>
          </a:p>
          <a:p>
            <a:pPr indent="-311658" lvl="0" marL="448056" rtl="0" algn="l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Inwestycje 2023</a:t>
            </a:r>
            <a:endParaRPr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457200" y="5246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/>
              <a:t>Demografia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453433" y="2276872"/>
            <a:ext cx="8229600" cy="3895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393192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l-PL" sz="2000">
                <a:solidFill>
                  <a:srgbClr val="444D26"/>
                </a:solidFill>
              </a:rPr>
              <a:t>Liczba ludności wg zameldowania</a:t>
            </a:r>
            <a:endParaRPr>
              <a:solidFill>
                <a:srgbClr val="444D26"/>
              </a:solidFill>
            </a:endParaRPr>
          </a:p>
          <a:p>
            <a:pPr indent="393192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400">
              <a:solidFill>
                <a:schemeClr val="dk2"/>
              </a:solidFill>
            </a:endParaRPr>
          </a:p>
          <a:p>
            <a:pPr indent="393192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1400">
              <a:solidFill>
                <a:schemeClr val="dk2"/>
              </a:solidFill>
            </a:endParaRPr>
          </a:p>
          <a:p>
            <a:pPr indent="393192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pl-PL" sz="1400">
                <a:solidFill>
                  <a:schemeClr val="dk2"/>
                </a:solidFill>
              </a:rPr>
              <a:t>Liczba osób zameldowanych na terenie Miasta Sokołów Podlaski</a:t>
            </a:r>
            <a:endParaRPr sz="1400"/>
          </a:p>
        </p:txBody>
      </p:sp>
      <p:graphicFrame>
        <p:nvGraphicFramePr>
          <p:cNvPr id="103" name="Google Shape;103;p2"/>
          <p:cNvGraphicFramePr/>
          <p:nvPr/>
        </p:nvGraphicFramePr>
        <p:xfrm>
          <a:off x="1043608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{4318A41B-29FC-481A-9608-4F853C97BA1F}</a:tableStyleId>
              </a:tblPr>
              <a:tblGrid>
                <a:gridCol w="1008100"/>
                <a:gridCol w="1512175"/>
                <a:gridCol w="2304250"/>
                <a:gridCol w="23042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rodzaj zameldowania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31 grudnia 2022 r.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31 grudnia 2023 r.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na pobyt stały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18361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18237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854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w tym: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pl-PL" sz="1800" u="none" cap="none" strike="noStrike"/>
                        <a:t>- kobiety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9682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9624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854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- mężczyźni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8679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8613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na pobyt czasowy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300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638d07a10_0_30"/>
          <p:cNvSpPr txBox="1"/>
          <p:nvPr>
            <p:ph idx="1" type="body"/>
          </p:nvPr>
        </p:nvSpPr>
        <p:spPr>
          <a:xfrm>
            <a:off x="457200" y="1524000"/>
            <a:ext cx="82296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SzPts val="3600"/>
              <a:buNone/>
            </a:pPr>
            <a:r>
              <a:rPr b="1" lang="pl-PL" sz="1200">
                <a:solidFill>
                  <a:srgbClr val="444D26"/>
                </a:solidFill>
              </a:rPr>
              <a:t>Drogi gminne (miejskie)</a:t>
            </a:r>
            <a:endParaRPr b="1" sz="1200">
              <a:solidFill>
                <a:srgbClr val="444D26"/>
              </a:solidFill>
            </a:endParaRPr>
          </a:p>
          <a:p>
            <a:pPr indent="-291719" lvl="0" marL="457200" rtl="0" algn="just">
              <a:lnSpc>
                <a:spcPct val="120000"/>
              </a:lnSpc>
              <a:spcBef>
                <a:spcPts val="304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Zakończenie prac przy budowie przedłużenia ulicy Piłsudskiego na odcinku od ul. Bartoszowej do ul. Siedleckiej. Wybudowano nową jezdnię asfaltową oraz chodnik i ścieżkę rowerową na całej długości ulicy. Wykonano oświetlenie uliczne, ułożono uzbrojenie w postaci kanalizacji deszczowej i sanitarnej oraz sieci wodociągowej.</a:t>
            </a:r>
            <a:endParaRPr sz="1200">
              <a:solidFill>
                <a:srgbClr val="444D26"/>
              </a:solidFill>
            </a:endParaRPr>
          </a:p>
          <a:p>
            <a:pPr indent="-291719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Wykonanie odwodnienia i  nowych nawierzchni </a:t>
            </a:r>
            <a:br>
              <a:rPr lang="pl-PL" sz="1200">
                <a:solidFill>
                  <a:srgbClr val="444D26"/>
                </a:solidFill>
              </a:rPr>
            </a:br>
            <a:r>
              <a:rPr lang="pl-PL" sz="1200">
                <a:solidFill>
                  <a:srgbClr val="444D26"/>
                </a:solidFill>
              </a:rPr>
              <a:t>z kostki betonowej ulic Lazurowej i Spacerowej</a:t>
            </a:r>
            <a:endParaRPr sz="1200">
              <a:solidFill>
                <a:srgbClr val="444D26"/>
              </a:solidFill>
            </a:endParaRPr>
          </a:p>
          <a:p>
            <a:pPr indent="-29171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Wykonanie odwodnienia i  nowych nawierzchni </a:t>
            </a:r>
            <a:endParaRPr sz="1200">
              <a:solidFill>
                <a:srgbClr val="444D26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1200">
                <a:solidFill>
                  <a:srgbClr val="444D26"/>
                </a:solidFill>
              </a:rPr>
              <a:t>z kostki betonowej ulic Lazurowej i Spacerowej</a:t>
            </a:r>
            <a:endParaRPr sz="1200">
              <a:solidFill>
                <a:srgbClr val="444D26"/>
              </a:solidFill>
            </a:endParaRPr>
          </a:p>
          <a:p>
            <a:pPr indent="-291719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Na ulicy Żytniej ułożenie warstwy wyrównawczej </a:t>
            </a:r>
            <a:endParaRPr sz="1200">
              <a:solidFill>
                <a:srgbClr val="444D26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1200">
                <a:solidFill>
                  <a:srgbClr val="444D26"/>
                </a:solidFill>
              </a:rPr>
              <a:t>z kruszywa i wykonanie warstwy wiążącej </a:t>
            </a:r>
            <a:br>
              <a:rPr lang="pl-PL" sz="1200">
                <a:solidFill>
                  <a:srgbClr val="444D26"/>
                </a:solidFill>
              </a:rPr>
            </a:br>
            <a:r>
              <a:rPr lang="pl-PL" sz="1200">
                <a:solidFill>
                  <a:srgbClr val="444D26"/>
                </a:solidFill>
              </a:rPr>
              <a:t>z asfaltu na części ulicy </a:t>
            </a:r>
            <a:endParaRPr sz="1200">
              <a:solidFill>
                <a:srgbClr val="444D26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600"/>
              <a:buNone/>
            </a:pPr>
            <a:r>
              <a:t/>
            </a:r>
            <a:endParaRPr sz="3200"/>
          </a:p>
        </p:txBody>
      </p:sp>
      <p:sp>
        <p:nvSpPr>
          <p:cNvPr id="233" name="Google Shape;233;g2e638d07a10_0_30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Inwestycje 2023</a:t>
            </a:r>
            <a:endParaRPr>
              <a:solidFill>
                <a:srgbClr val="444D26"/>
              </a:solidFill>
            </a:endParaRPr>
          </a:p>
        </p:txBody>
      </p:sp>
      <p:pic>
        <p:nvPicPr>
          <p:cNvPr id="234" name="Google Shape;234;g2e638d07a10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000" y="2890300"/>
            <a:ext cx="4054200" cy="27021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sp>
        <p:nvSpPr>
          <p:cNvPr id="235" name="Google Shape;235;g2e638d07a10_0_30"/>
          <p:cNvSpPr txBox="1"/>
          <p:nvPr/>
        </p:nvSpPr>
        <p:spPr>
          <a:xfrm>
            <a:off x="457200" y="4152325"/>
            <a:ext cx="4054200" cy="1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Pozostałe inwestycje w drogach gminnych</a:t>
            </a:r>
            <a:endParaRPr b="1" i="0" sz="1200" u="none" cap="none" strike="noStrike">
              <a:solidFill>
                <a:srgbClr val="444D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Noto Sans Symbols"/>
              <a:buChar char="⦿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Wykonano przedłużenie nawierzchni jezdni w ul. Legionów od strony ul. Piłsudskiego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Noto Sans Symbols"/>
              <a:buChar char="⦿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przebudowano odcinki chodnika w ulicach: Konwaliowej i Akacjowej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Noto Sans Symbols"/>
              <a:buChar char="⦿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przygotowano dokumenty niezbędne do opracowania projektów przebudowy kilku ulic o nawierzchni gruntowej i zatok parkingowych.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g2e638d07a10_0_30"/>
          <p:cNvSpPr txBox="1"/>
          <p:nvPr/>
        </p:nvSpPr>
        <p:spPr>
          <a:xfrm>
            <a:off x="4673999" y="5645950"/>
            <a:ext cx="40542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30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przedłużenie ulicy Piłsudskiego</a:t>
            </a:r>
            <a:endParaRPr b="0" i="1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idx="1" type="body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b="1" lang="pl-PL" sz="1300">
                <a:solidFill>
                  <a:srgbClr val="444D26"/>
                </a:solidFill>
              </a:rPr>
              <a:t>Budowa i utrzymania oświetlenia ulicznego</a:t>
            </a:r>
            <a:endParaRPr sz="1300">
              <a:solidFill>
                <a:srgbClr val="444D26"/>
              </a:solidFill>
            </a:endParaRPr>
          </a:p>
          <a:p>
            <a:pPr indent="-258319" lvl="0" marL="45720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Char char="⦿"/>
            </a:pPr>
            <a:r>
              <a:rPr lang="pl-PL" sz="1300">
                <a:solidFill>
                  <a:srgbClr val="444D26"/>
                </a:solidFill>
              </a:rPr>
              <a:t>Wymiana opraw oświetlenia ulicznego w ulicach: </a:t>
            </a:r>
            <a:endParaRPr sz="1300">
              <a:solidFill>
                <a:srgbClr val="444D26"/>
              </a:solidFill>
            </a:endParaRPr>
          </a:p>
          <a:p>
            <a:pPr indent="-296862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lang="pl-PL" sz="1300">
                <a:solidFill>
                  <a:srgbClr val="444D26"/>
                </a:solidFill>
              </a:rPr>
              <a:t>Długa</a:t>
            </a:r>
            <a:endParaRPr sz="1300">
              <a:solidFill>
                <a:srgbClr val="444D26"/>
              </a:solidFill>
            </a:endParaRPr>
          </a:p>
          <a:p>
            <a:pPr indent="-296862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lang="pl-PL" sz="1300">
                <a:solidFill>
                  <a:srgbClr val="444D26"/>
                </a:solidFill>
              </a:rPr>
              <a:t>Kupientyńska</a:t>
            </a:r>
            <a:endParaRPr sz="1300">
              <a:solidFill>
                <a:srgbClr val="444D26"/>
              </a:solidFill>
            </a:endParaRPr>
          </a:p>
          <a:p>
            <a:pPr indent="-296862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lang="pl-PL" sz="1300">
                <a:solidFill>
                  <a:srgbClr val="444D26"/>
                </a:solidFill>
              </a:rPr>
              <a:t>Kosowska</a:t>
            </a:r>
            <a:endParaRPr sz="1300">
              <a:solidFill>
                <a:srgbClr val="444D26"/>
              </a:solidFill>
            </a:endParaRPr>
          </a:p>
          <a:p>
            <a:pPr indent="-296862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lang="pl-PL" sz="1300">
                <a:solidFill>
                  <a:srgbClr val="444D26"/>
                </a:solidFill>
              </a:rPr>
              <a:t>częściowo - Wesoła.</a:t>
            </a:r>
            <a:endParaRPr sz="13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SzPts val="3600"/>
              <a:buNone/>
            </a:pPr>
            <a:r>
              <a:rPr lang="pl-PL" sz="1300">
                <a:solidFill>
                  <a:srgbClr val="444D26"/>
                </a:solidFill>
              </a:rPr>
              <a:t>Wymieniono łącznie 80 lamp sodowych starego typu na nowe energooszczędne lampy w technologii LED. </a:t>
            </a:r>
            <a:endParaRPr sz="13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SzPts val="1455"/>
              <a:buNone/>
            </a:pPr>
            <a:br>
              <a:rPr lang="pl-PL" sz="1300">
                <a:solidFill>
                  <a:srgbClr val="444D26"/>
                </a:solidFill>
              </a:rPr>
            </a:br>
            <a:r>
              <a:rPr b="1" lang="pl-PL" sz="1300">
                <a:solidFill>
                  <a:srgbClr val="444D26"/>
                </a:solidFill>
              </a:rPr>
              <a:t>Budowa sieci wodociągowych i kanalizacyjnych</a:t>
            </a:r>
            <a:endParaRPr sz="1300">
              <a:solidFill>
                <a:srgbClr val="444D26"/>
              </a:solidFill>
            </a:endParaRPr>
          </a:p>
          <a:p>
            <a:pPr indent="-251119" lvl="0" marL="45000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Char char="⦿"/>
            </a:pPr>
            <a:r>
              <a:rPr lang="pl-PL" sz="1300">
                <a:solidFill>
                  <a:srgbClr val="444D26"/>
                </a:solidFill>
              </a:rPr>
              <a:t>przedłużenie kanalizacji sanitarnej w ulicach: </a:t>
            </a:r>
            <a:endParaRPr sz="1300">
              <a:solidFill>
                <a:srgbClr val="444D26"/>
              </a:solidFill>
            </a:endParaRPr>
          </a:p>
          <a:p>
            <a:pPr indent="-296862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lang="pl-PL" sz="1300">
                <a:solidFill>
                  <a:srgbClr val="444D26"/>
                </a:solidFill>
              </a:rPr>
              <a:t>Szmaragdowa</a:t>
            </a:r>
            <a:endParaRPr sz="1300">
              <a:solidFill>
                <a:srgbClr val="444D26"/>
              </a:solidFill>
            </a:endParaRPr>
          </a:p>
          <a:p>
            <a:pPr indent="-296862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lang="pl-PL" sz="1300">
                <a:solidFill>
                  <a:srgbClr val="444D26"/>
                </a:solidFill>
              </a:rPr>
              <a:t>Jodłowa</a:t>
            </a:r>
            <a:endParaRPr sz="1300">
              <a:solidFill>
                <a:srgbClr val="444D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rPr b="1" lang="pl-PL" sz="1300">
                <a:solidFill>
                  <a:srgbClr val="444D26"/>
                </a:solidFill>
              </a:rPr>
              <a:t>Kanalizacja deszczowa, odwodnienie terenu i obiektów</a:t>
            </a:r>
            <a:endParaRPr b="1" sz="1300">
              <a:solidFill>
                <a:srgbClr val="444D26"/>
              </a:solidFill>
            </a:endParaRPr>
          </a:p>
          <a:p>
            <a:pPr indent="-28098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Char char="⦿"/>
            </a:pPr>
            <a:r>
              <a:rPr lang="pl-PL" sz="1300">
                <a:solidFill>
                  <a:srgbClr val="444D26"/>
                </a:solidFill>
              </a:rPr>
              <a:t>Wykonanie przepustu pod zjazdem na drodze wewnętrznej odchodzącej od ulicy Siedleckiej</a:t>
            </a:r>
            <a:endParaRPr sz="1300">
              <a:solidFill>
                <a:srgbClr val="444D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rPr b="1" lang="pl-PL" sz="1300">
                <a:solidFill>
                  <a:srgbClr val="444D26"/>
                </a:solidFill>
              </a:rPr>
              <a:t>Stacja uzdatniania wody (SUW)</a:t>
            </a:r>
            <a:endParaRPr b="1" sz="1300">
              <a:solidFill>
                <a:srgbClr val="444D26"/>
              </a:solidFill>
            </a:endParaRPr>
          </a:p>
          <a:p>
            <a:pPr indent="-258319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Char char="⦿"/>
            </a:pPr>
            <a:r>
              <a:rPr lang="pl-PL" sz="1300">
                <a:solidFill>
                  <a:srgbClr val="444D26"/>
                </a:solidFill>
              </a:rPr>
              <a:t>Rozpoczęto przebudowę stacji uzdatniania wody dla miasta (budynek i instalacja)</a:t>
            </a:r>
            <a:endParaRPr sz="1300">
              <a:solidFill>
                <a:srgbClr val="444D26"/>
              </a:solidFill>
            </a:endParaRPr>
          </a:p>
        </p:txBody>
      </p:sp>
      <p:sp>
        <p:nvSpPr>
          <p:cNvPr id="242" name="Google Shape;242;p27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Inwestycje 2023</a:t>
            </a:r>
            <a:endParaRPr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638d07a10_0_58"/>
          <p:cNvSpPr txBox="1"/>
          <p:nvPr>
            <p:ph idx="1" type="body"/>
          </p:nvPr>
        </p:nvSpPr>
        <p:spPr>
          <a:xfrm>
            <a:off x="457200" y="13715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400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19"/>
              <a:buFont typeface="Arial"/>
              <a:buNone/>
            </a:pPr>
            <a:r>
              <a:rPr b="1" lang="pl-PL" sz="1200">
                <a:solidFill>
                  <a:srgbClr val="444D26"/>
                </a:solidFill>
              </a:rPr>
              <a:t>Szkoły podstawowe, przedszkola i żłobek</a:t>
            </a:r>
            <a:endParaRPr sz="1200">
              <a:solidFill>
                <a:srgbClr val="444D26"/>
              </a:solidFill>
            </a:endParaRPr>
          </a:p>
          <a:p>
            <a:pPr indent="-367348" lvl="0" marL="801687" rtl="0" algn="just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Wykonano kolejny etap modernizacji boiska Publicznej Szkoły Podstawowej Nr 1 przy ulicy Polnej - dokończono budowę płyty boiska wielofunkcyjnego o sztucznej nawierzchni wraz z wyposażeniem, na płycie znalazły się boiska do piłki ręcznej, koszykówki i siatkówki</a:t>
            </a:r>
            <a:endParaRPr sz="1200">
              <a:solidFill>
                <a:srgbClr val="444D26"/>
              </a:solidFill>
            </a:endParaRPr>
          </a:p>
          <a:p>
            <a:pPr indent="-367348" lvl="0" marL="801687" rtl="0" algn="just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Wykonano kolejny etap przystosowania budynków Publicznej Szkoły Podstawowej Nr 6 przy ulicy Skłodowskiej-Curie do obowiązujących przepisów przeciwpożarowych - zamknięto klatki schodowe w poziomie parteru i wymieniono część stolarki drzwiowej</a:t>
            </a:r>
            <a:endParaRPr sz="1200">
              <a:solidFill>
                <a:srgbClr val="444D26"/>
              </a:solidFill>
            </a:endParaRPr>
          </a:p>
          <a:p>
            <a:pPr indent="-367348" lvl="0" marL="801687" rtl="0" algn="just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przebudowano wejście główne do budynku przedszkola i wybudowano pochylnię dla osób z niepełnosprawnościami oraz wózków dla dzieci w Miejskim Przedszkolu Nr 5 przy ulicy 8-go Sierpnia</a:t>
            </a:r>
            <a:endParaRPr sz="12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919"/>
              <a:buFont typeface="Arial"/>
              <a:buNone/>
            </a:pPr>
            <a:br>
              <a:rPr b="1" lang="pl-PL" sz="1200">
                <a:solidFill>
                  <a:srgbClr val="444D26"/>
                </a:solidFill>
              </a:rPr>
            </a:br>
            <a:r>
              <a:rPr b="1" lang="pl-PL" sz="1200">
                <a:solidFill>
                  <a:srgbClr val="444D26"/>
                </a:solidFill>
              </a:rPr>
              <a:t>Obiekty sportowo-rekreacyjne</a:t>
            </a:r>
            <a:endParaRPr sz="1200">
              <a:solidFill>
                <a:srgbClr val="444D26"/>
              </a:solidFill>
            </a:endParaRPr>
          </a:p>
          <a:p>
            <a:pPr indent="-367348" lvl="0" marL="801687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Przeprowadzono prace termomodernizacyjne w budynku Podlaskiego Młodzieżowego Centrum Sportowo-Rekreacyjnego (basenu) przy ul. Bulwar:</a:t>
            </a:r>
            <a:endParaRPr sz="1200">
              <a:solidFill>
                <a:srgbClr val="444D26"/>
              </a:solidFill>
            </a:endParaRPr>
          </a:p>
          <a:p>
            <a:pPr indent="-166201" lvl="0" marL="99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AutoNum type="arabicPeriod"/>
            </a:pPr>
            <a:r>
              <a:rPr lang="pl-PL" sz="1200">
                <a:solidFill>
                  <a:srgbClr val="444D26"/>
                </a:solidFill>
              </a:rPr>
              <a:t>wymiana ocieplenia dachu i pokrycia dachowego nad halą basenową</a:t>
            </a:r>
            <a:endParaRPr sz="1200">
              <a:solidFill>
                <a:srgbClr val="444D26"/>
              </a:solidFill>
            </a:endParaRPr>
          </a:p>
          <a:p>
            <a:pPr indent="-166201" lvl="0" marL="99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AutoNum type="arabicPeriod"/>
            </a:pPr>
            <a:r>
              <a:rPr lang="pl-PL" sz="1200">
                <a:solidFill>
                  <a:srgbClr val="444D26"/>
                </a:solidFill>
              </a:rPr>
              <a:t>konserwacja konstrukcji dachu</a:t>
            </a:r>
            <a:endParaRPr sz="1200">
              <a:solidFill>
                <a:srgbClr val="444D26"/>
              </a:solidFill>
            </a:endParaRPr>
          </a:p>
          <a:p>
            <a:pPr indent="-166201" lvl="0" marL="99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AutoNum type="arabicPeriod"/>
            </a:pPr>
            <a:r>
              <a:rPr lang="pl-PL" sz="1200">
                <a:solidFill>
                  <a:srgbClr val="444D26"/>
                </a:solidFill>
              </a:rPr>
              <a:t>docieplenie ścian zewnętrznych</a:t>
            </a:r>
            <a:endParaRPr sz="1200">
              <a:solidFill>
                <a:srgbClr val="444D26"/>
              </a:solidFill>
            </a:endParaRPr>
          </a:p>
          <a:p>
            <a:pPr indent="-166201" lvl="0" marL="99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AutoNum type="arabicPeriod"/>
            </a:pPr>
            <a:r>
              <a:rPr lang="pl-PL" sz="1200">
                <a:solidFill>
                  <a:srgbClr val="444D26"/>
                </a:solidFill>
              </a:rPr>
              <a:t>wymiana stolarki okiennej i drzwiowej</a:t>
            </a:r>
            <a:endParaRPr sz="1200">
              <a:solidFill>
                <a:srgbClr val="444D26"/>
              </a:solidFill>
            </a:endParaRPr>
          </a:p>
          <a:p>
            <a:pPr indent="-166201" lvl="0" marL="99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AutoNum type="arabicPeriod"/>
            </a:pPr>
            <a:r>
              <a:rPr lang="pl-PL" sz="1200">
                <a:solidFill>
                  <a:srgbClr val="444D26"/>
                </a:solidFill>
              </a:rPr>
              <a:t>inne prace modernizacyjne na hali basenowej i w części sportowej budynku</a:t>
            </a:r>
            <a:endParaRPr sz="12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57"/>
              <a:buNone/>
            </a:pPr>
            <a:r>
              <a:rPr b="1" lang="pl-PL" sz="1200">
                <a:solidFill>
                  <a:srgbClr val="444D26"/>
                </a:solidFill>
              </a:rPr>
              <a:t>Obiekty kultury</a:t>
            </a:r>
            <a:endParaRPr sz="1200">
              <a:solidFill>
                <a:srgbClr val="444D26"/>
              </a:solidFill>
            </a:endParaRPr>
          </a:p>
          <a:p>
            <a:pPr indent="-367348" lvl="0" marL="801687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Zakończono przebudowę części poddasza w budynku Sokołowskiego Ośrodka Kultury i jego adaptacji</a:t>
            </a:r>
            <a:endParaRPr sz="1200">
              <a:solidFill>
                <a:srgbClr val="444D26"/>
              </a:solidFill>
            </a:endParaRPr>
          </a:p>
          <a:p>
            <a:pPr indent="-367348" lvl="0" marL="801687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200"/>
              <a:buChar char="⦿"/>
            </a:pPr>
            <a:r>
              <a:rPr lang="pl-PL" sz="1200">
                <a:solidFill>
                  <a:srgbClr val="444D26"/>
                </a:solidFill>
              </a:rPr>
              <a:t>Przebudowano część dachu na budynku Sokołowskiego Ośrodka Kultury (pozwoliło to na wykonanie nowej klatki schodowej i urządzenie sali baletowej w przestrzeni nad sceną</a:t>
            </a:r>
            <a:endParaRPr sz="1200">
              <a:solidFill>
                <a:srgbClr val="444D26"/>
              </a:solidFill>
            </a:endParaRPr>
          </a:p>
        </p:txBody>
      </p:sp>
      <p:sp>
        <p:nvSpPr>
          <p:cNvPr id="249" name="Google Shape;249;g2e638d07a10_0_58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Inwestycje 2023</a:t>
            </a:r>
            <a:endParaRPr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idx="1" type="body"/>
          </p:nvPr>
        </p:nvSpPr>
        <p:spPr>
          <a:xfrm>
            <a:off x="457200" y="1524000"/>
            <a:ext cx="3978600" cy="30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6400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9999"/>
              <a:buNone/>
            </a:pPr>
            <a:r>
              <a:rPr b="1" lang="pl-PL" sz="4800">
                <a:solidFill>
                  <a:srgbClr val="444D26"/>
                </a:solidFill>
              </a:rPr>
              <a:t>Pozostałe inwestycje</a:t>
            </a:r>
            <a:endParaRPr b="1" sz="48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33953"/>
              <a:buNone/>
            </a:pPr>
            <a:r>
              <a:rPr b="1" lang="pl-PL" sz="4300">
                <a:solidFill>
                  <a:srgbClr val="444D26"/>
                </a:solidFill>
              </a:rPr>
              <a:t>Targowisko miejskie</a:t>
            </a:r>
            <a:endParaRPr b="1" sz="4300">
              <a:solidFill>
                <a:srgbClr val="444D26"/>
              </a:solidFill>
            </a:endParaRPr>
          </a:p>
          <a:p>
            <a:pPr indent="-359411" lvl="0" marL="801687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Char char="⦿"/>
            </a:pPr>
            <a:r>
              <a:rPr lang="pl-PL" sz="4300">
                <a:solidFill>
                  <a:srgbClr val="444D26"/>
                </a:solidFill>
              </a:rPr>
              <a:t>Zmodernizowano nawierzchnię terenu targowiska miejskiego przy ulicy Ząbkowskiej</a:t>
            </a:r>
            <a:endParaRPr sz="4300">
              <a:solidFill>
                <a:srgbClr val="444D26"/>
              </a:solidFill>
            </a:endParaRPr>
          </a:p>
          <a:p>
            <a:pPr indent="-296862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300">
                <a:solidFill>
                  <a:srgbClr val="444D26"/>
                </a:solidFill>
              </a:rPr>
              <a:t>Zaprojektowano nowy układ targowiska</a:t>
            </a:r>
            <a:endParaRPr sz="4300">
              <a:solidFill>
                <a:srgbClr val="444D26"/>
              </a:solidFill>
            </a:endParaRPr>
          </a:p>
          <a:p>
            <a:pPr indent="-296862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300">
                <a:solidFill>
                  <a:srgbClr val="444D26"/>
                </a:solidFill>
              </a:rPr>
              <a:t>wybudowano drogi dojazdowe i dojścia (chodniki) o nawierzchni z kostki betonowej</a:t>
            </a:r>
            <a:endParaRPr sz="4300">
              <a:solidFill>
                <a:srgbClr val="444D26"/>
              </a:solidFill>
            </a:endParaRPr>
          </a:p>
          <a:p>
            <a:pPr indent="-296862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300">
                <a:solidFill>
                  <a:srgbClr val="444D26"/>
                </a:solidFill>
              </a:rPr>
              <a:t>miejsca przeznaczone dla sprzedających ulepszono grysem kamiennym</a:t>
            </a:r>
            <a:endParaRPr sz="4300">
              <a:solidFill>
                <a:srgbClr val="444D26"/>
              </a:solidFill>
            </a:endParaRPr>
          </a:p>
          <a:p>
            <a:pPr indent="-296862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300">
                <a:solidFill>
                  <a:srgbClr val="444D26"/>
                </a:solidFill>
              </a:rPr>
              <a:t>teren całego targowiska podniesiono i odwodniono</a:t>
            </a:r>
            <a:endParaRPr sz="4300">
              <a:solidFill>
                <a:srgbClr val="444D26"/>
              </a:solidFill>
            </a:endParaRPr>
          </a:p>
          <a:p>
            <a:pPr indent="-296862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300">
                <a:solidFill>
                  <a:srgbClr val="444D26"/>
                </a:solidFill>
              </a:rPr>
              <a:t>wymieniono bramy wjazdowe</a:t>
            </a:r>
            <a:endParaRPr sz="4300">
              <a:solidFill>
                <a:srgbClr val="444D26"/>
              </a:solidFill>
            </a:endParaRPr>
          </a:p>
          <a:p>
            <a:pPr indent="-296862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ct val="100000"/>
              <a:buAutoNum type="arabicPeriod"/>
            </a:pPr>
            <a:r>
              <a:rPr lang="pl-PL" sz="4300">
                <a:solidFill>
                  <a:srgbClr val="444D26"/>
                </a:solidFill>
              </a:rPr>
              <a:t>teren targowiska oddzielono zielenią izolacyjną od strony sąsiednich budynków</a:t>
            </a:r>
            <a:endParaRPr sz="4300">
              <a:solidFill>
                <a:srgbClr val="444D26"/>
              </a:solidFill>
            </a:endParaRPr>
          </a:p>
          <a:p>
            <a:pPr indent="0" lvl="0" marL="6400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</a:pPr>
            <a:br>
              <a:rPr b="1" lang="pl-PL" sz="1200"/>
            </a:br>
            <a:endParaRPr sz="1200"/>
          </a:p>
        </p:txBody>
      </p:sp>
      <p:sp>
        <p:nvSpPr>
          <p:cNvPr id="255" name="Google Shape;255;p29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Inwestycje 2023</a:t>
            </a:r>
            <a:endParaRPr>
              <a:solidFill>
                <a:srgbClr val="444D26"/>
              </a:solidFill>
            </a:endParaRPr>
          </a:p>
        </p:txBody>
      </p:sp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250" y="1524000"/>
            <a:ext cx="4103552" cy="2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4583250" y="4283356"/>
            <a:ext cx="41034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20000"/>
              </a:lnSpc>
              <a:spcBef>
                <a:spcPts val="304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Teren targowiska przy ul. Ząbkowskiej</a:t>
            </a:r>
            <a:endParaRPr b="0" i="1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457200" y="4373675"/>
            <a:ext cx="8229600" cy="18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9999" lvl="0" marL="54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 Przemysłowy</a:t>
            </a:r>
            <a:endParaRPr b="1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6199" lvl="0" marL="54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Font typeface="Noto Sans Symbols"/>
              <a:buChar char="⦿"/>
            </a:pPr>
            <a:r>
              <a:rPr b="0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Kontynuowano prace remontowe na terenie Parku Przemysłowego przy ulicy Fabrycznej</a:t>
            </a:r>
            <a:endParaRPr b="0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76200" lvl="0" marL="63952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Font typeface="Noto Sans Symbols"/>
              <a:buAutoNum type="arabicPeriod"/>
            </a:pPr>
            <a:r>
              <a:rPr b="0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wykonano niezbędne naprawy dachów i elewacji dwóch budynków</a:t>
            </a:r>
            <a:endParaRPr b="0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76200" lvl="0" marL="63952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Font typeface="Noto Sans Symbols"/>
              <a:buAutoNum type="arabicPeriod"/>
            </a:pPr>
            <a:r>
              <a:rPr b="0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opracowano dokumentację naprawy uszkodzonej ściany budynku magazynowego  </a:t>
            </a:r>
            <a:endParaRPr b="0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9999" lvl="0" marL="54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Budynki administracji i użyteczności publicznej</a:t>
            </a:r>
            <a:endParaRPr b="1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6199" lvl="0" marL="54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Font typeface="Noto Sans Symbols"/>
              <a:buChar char="⦿"/>
            </a:pPr>
            <a:r>
              <a:rPr b="0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Przeprowadzono prace modernizacyjne mające na celu przystosowanie pomieszczeń do obsługi osób z niepełnosprawnościami</a:t>
            </a:r>
            <a:endParaRPr b="0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6200" lvl="0" marL="99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Font typeface="Noto Sans Symbols"/>
              <a:buAutoNum type="arabicPeriod"/>
            </a:pPr>
            <a:r>
              <a:rPr b="0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wyremontowano schody i pochylnię dla wózków przed wejściem głównym</a:t>
            </a:r>
            <a:endParaRPr b="0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6200" lvl="0" marL="99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200"/>
              <a:buFont typeface="Noto Sans Symbols"/>
              <a:buAutoNum type="arabicPeriod"/>
            </a:pPr>
            <a:r>
              <a:rPr b="0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wewnątrz budynku zainstalowano ścieżki prowadzące na korytarzach, tablice informacyjne i urządzenia ułatwiające obsługę osób niedowidzących lub niedosłyszących </a:t>
            </a:r>
            <a:endParaRPr b="0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9999" lvl="0" marL="5400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type="title"/>
          </p:nvPr>
        </p:nvSpPr>
        <p:spPr>
          <a:xfrm>
            <a:off x="457200" y="267500"/>
            <a:ext cx="82296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 sz="3600">
                <a:solidFill>
                  <a:srgbClr val="444D26"/>
                </a:solidFill>
              </a:rPr>
              <a:t>Ustrój Miasta i struktura organizacyjna</a:t>
            </a:r>
            <a:endParaRPr sz="3600">
              <a:solidFill>
                <a:srgbClr val="444D26"/>
              </a:solidFill>
            </a:endParaRPr>
          </a:p>
        </p:txBody>
      </p:sp>
      <p:graphicFrame>
        <p:nvGraphicFramePr>
          <p:cNvPr id="264" name="Google Shape;264;p19"/>
          <p:cNvGraphicFramePr/>
          <p:nvPr/>
        </p:nvGraphicFramePr>
        <p:xfrm>
          <a:off x="457175" y="243080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582850"/>
                <a:gridCol w="4264975"/>
                <a:gridCol w="382850"/>
                <a:gridCol w="2998950"/>
              </a:tblGrid>
              <a:tr h="2146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200" u="none" cap="none" strike="noStrike"/>
                        <a:t>Lp.</a:t>
                      </a:r>
                      <a:endParaRPr b="1" sz="1200" u="none" cap="none" strike="noStrike"/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200" u="none" cap="none" strike="noStrike"/>
                        <a:t>Wydział/samodzielne stanowiska/stanowiska obsługi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 gridSpan="2"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Liczba etatów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>
                    <a:solidFill>
                      <a:srgbClr val="A5B592"/>
                    </a:solidFill>
                  </a:tcPr>
                </a:tc>
                <a:tc rowSpan="2" hMerge="1"/>
              </a:tr>
              <a:tr h="123825">
                <a:tc vMerge="1"/>
                <a:tc vMerge="1"/>
                <a:tc gridSpan="2" vMerge="1"/>
                <a:tc hMerge="1" v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Organizacyjny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2.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Finansowo-Budżetowy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14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3.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Oświaty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3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4.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Spraw Obywatelskich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3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5.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Inwestycji i Dróg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3 i 4/5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6.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Gospodarki Komunalnej i Ochrony Środowiska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4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7.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Funduszy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2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8.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Wydział Rozwoju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4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9.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Urząd Stanu Cywilnego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4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10.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Ośrodek Rozwiązywania Problemów Alkoholowych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2,5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Samodzielne, urzędnicze stanowiska pracy ds.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11.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Spraw obronnych, obrony cywilnej i zarządzania kryzysowego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2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12.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Zamówień publicznych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13.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Radcy prawnego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Stanowiska obsługi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14.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Robotnik gospodarczy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6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15.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Woźne i sprzątaczki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4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16.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Obsługa administracyjna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17.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Goniec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</a:tbl>
          </a:graphicData>
        </a:graphic>
      </p:graphicFrame>
      <p:sp>
        <p:nvSpPr>
          <p:cNvPr id="265" name="Google Shape;265;p19"/>
          <p:cNvSpPr txBox="1"/>
          <p:nvPr/>
        </p:nvSpPr>
        <p:spPr>
          <a:xfrm>
            <a:off x="457213" y="1295000"/>
            <a:ext cx="82296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Urząd Miasta</a:t>
            </a: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jest jednostką budżetową zapewniającą obsługę techniczno-administracyjną organów Miasta - Rady Miejskiej w Sokołowie Podlaskim i Burmistrza Miasta.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Przełożonym wszystkich pracowników jest Burmistrz. Kierownictwo Urzędu to także: Zastępca Burmistrza, Sekretarz i Skarbnik.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Ustrój Miasta i struktura organizacyjna</a:t>
            </a:r>
            <a:endParaRPr>
              <a:solidFill>
                <a:srgbClr val="444D26"/>
              </a:solidFill>
            </a:endParaRPr>
          </a:p>
        </p:txBody>
      </p:sp>
      <p:graphicFrame>
        <p:nvGraphicFramePr>
          <p:cNvPr id="271" name="Google Shape;271;p20"/>
          <p:cNvGraphicFramePr/>
          <p:nvPr/>
        </p:nvGraphicFramePr>
        <p:xfrm>
          <a:off x="457175" y="243080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582850"/>
                <a:gridCol w="4264975"/>
                <a:gridCol w="382850"/>
                <a:gridCol w="2998950"/>
              </a:tblGrid>
              <a:tr h="2146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200" u="none" cap="none" strike="noStrike"/>
                        <a:t>Lp.</a:t>
                      </a:r>
                      <a:endParaRPr b="1" sz="1200" u="none" cap="none" strike="noStrike"/>
                    </a:p>
                  </a:txBody>
                  <a:tcPr marT="0" marB="0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200" u="none" cap="none" strike="noStrike"/>
                        <a:t>Stanowisko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 gridSpan="2"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Liczba etatów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>
                    <a:solidFill>
                      <a:srgbClr val="A5B592"/>
                    </a:solidFill>
                  </a:tcPr>
                </a:tc>
                <a:tc rowSpan="2" hMerge="1"/>
              </a:tr>
              <a:tr h="123825">
                <a:tc vMerge="1"/>
                <a:tc vMerge="1"/>
                <a:tc gridSpan="2" vMerge="1"/>
                <a:tc hMerge="1" v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Dyrektor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932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Personel opiekuńczo-wychowawczy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2.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opiekunki dziecięce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13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3.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pielęgniarka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4.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położna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Personel administracyjny</a:t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5.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główna księgowa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1/4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6.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referent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7.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informatyk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1/20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8.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starszy intendent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Personel obsługi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 hMerge="1"/>
                <a:tc hMerge="1"/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9.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pomoc kuchenna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6 i 1/2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10.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woźne oddziałowe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5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11.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praczka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1/2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12.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robotnik gospodarczy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  <a:tr h="16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13.</a:t>
                      </a:r>
                      <a:endParaRPr sz="12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l-PL" sz="1200" u="none" cap="none" strike="noStrike">
                          <a:solidFill>
                            <a:schemeClr val="lt1"/>
                          </a:solidFill>
                        </a:rPr>
                        <a:t>główna kucharka</a:t>
                      </a:r>
                      <a:endParaRPr b="1" sz="12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-PL" sz="1200" u="none" cap="none" strike="noStrike"/>
                        <a:t>1</a:t>
                      </a:r>
                      <a:endParaRPr sz="1200" u="none" cap="none" strike="noStrike"/>
                    </a:p>
                  </a:txBody>
                  <a:tcPr marT="0" marB="0" marR="68575" marL="68575" anchor="ctr"/>
                </a:tc>
                <a:tc hMerge="1"/>
              </a:tr>
            </a:tbl>
          </a:graphicData>
        </a:graphic>
      </p:graphicFrame>
      <p:sp>
        <p:nvSpPr>
          <p:cNvPr id="272" name="Google Shape;272;p20"/>
          <p:cNvSpPr txBox="1"/>
          <p:nvPr/>
        </p:nvSpPr>
        <p:spPr>
          <a:xfrm>
            <a:off x="457175" y="1371600"/>
            <a:ext cx="822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Żłobek Miejski w Sokołowie Podlaskim </a:t>
            </a: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rozpoczął swoją działalność 1 stycznia 2015 r.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457200" y="1756500"/>
            <a:ext cx="822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Struktura zatrudnienia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6bac481a1_0_23"/>
          <p:cNvSpPr txBox="1"/>
          <p:nvPr/>
        </p:nvSpPr>
        <p:spPr>
          <a:xfrm>
            <a:off x="457175" y="1791400"/>
            <a:ext cx="82296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Miasto Sokołów Podlaski jako organ prowadzący w ramach zadań własnych prowadzi </a:t>
            </a:r>
            <a:r>
              <a:rPr b="1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cztery przedszkola</a:t>
            </a: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Sieć przedszkoli na koniec 2023 r. przedstawia się następująco: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b="0" i="0" lang="pl-PL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Przedszkole Nr 2 przy ul. Kościuszki 31, z oddziałami przy ul. Repkowskiej 3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Przedszkole Nr 3 przy ul. Księdza Bosco 6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300"/>
              <a:buFont typeface="Century Gothic"/>
              <a:buAutoNum type="arabicPeriod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Przedszkole Nr 4 im. „Leśna Kraina” przy ul. Węgrowskiej 22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Przedszkole Nr 5 im. „Kubusia Puchatka” przy ul. 8-go Sierpnia 1 D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Łącznie do czterech przedszkoli miejskich pod koniec 2023 r. uczęszczało</a:t>
            </a:r>
            <a:r>
              <a:rPr b="1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609 wychowanków</a:t>
            </a: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Opiekę nad nimi oraz procesy edukacyjno-wychowawcze realizowało w przeliczeniu na pełne etaty 68,69 nauczycieli oraz 41,95 pracowników niepedagogicznych.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g2e6bac481a1_0_23"/>
          <p:cNvSpPr txBox="1"/>
          <p:nvPr/>
        </p:nvSpPr>
        <p:spPr>
          <a:xfrm>
            <a:off x="457200" y="4309900"/>
            <a:ext cx="822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Struktura zatrudnienia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g2e6bac481a1_0_23"/>
          <p:cNvSpPr txBox="1"/>
          <p:nvPr/>
        </p:nvSpPr>
        <p:spPr>
          <a:xfrm>
            <a:off x="228600" y="313900"/>
            <a:ext cx="868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pl-PL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2" name="Google Shape;282;g2e6bac481a1_0_23"/>
          <p:cNvGraphicFramePr/>
          <p:nvPr/>
        </p:nvGraphicFramePr>
        <p:xfrm>
          <a:off x="500413" y="489397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1282075"/>
                <a:gridCol w="2937675"/>
                <a:gridCol w="1964275"/>
                <a:gridCol w="1959075"/>
              </a:tblGrid>
              <a:tr h="241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/>
                        <a:t>Lp.</a:t>
                      </a:r>
                      <a:endParaRPr b="1" sz="1600" u="none" cap="none" strike="noStrike"/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Przedszkole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Nauczyciele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Adm. i obsługa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/>
                </a:tc>
              </a:tr>
              <a:tr h="163200">
                <a:tc vMerge="1"/>
                <a:tc vMerge="1"/>
                <a:tc vMerge="1"/>
                <a:tc vMerge="1"/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MP Nr 2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37,29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15,30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7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2.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MP Nr 3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26,65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8,05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MP Nr 4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16,38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6,55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4.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MP Nr 5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30,32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12,05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8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Razem</a:t>
                      </a:r>
                      <a:endParaRPr sz="1600" u="none" cap="none" strike="noStrike"/>
                    </a:p>
                  </a:txBody>
                  <a:tcPr marT="0" marB="0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110,64</a:t>
                      </a:r>
                      <a:endParaRPr sz="16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41,95</a:t>
                      </a:r>
                      <a:endParaRPr sz="16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6bac481a1_0_39"/>
          <p:cNvSpPr txBox="1"/>
          <p:nvPr/>
        </p:nvSpPr>
        <p:spPr>
          <a:xfrm>
            <a:off x="457200" y="1668575"/>
            <a:ext cx="82296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2023 r. samorząd Miasta Sokołów Podlaski był organem prowadzącym dla </a:t>
            </a:r>
            <a:r>
              <a:rPr b="1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pięciu szkół podstawowych</a:t>
            </a: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funkcjonujących w odrębnych, samodzielnych budynkach. Plan sieci szkół podstawowych w 2023 r. przedstawiał się następująco: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179999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      Publiczna Szkoła Podstawowa Nr 1 z Oddziałami Dwujęzycznymi im. Janusza</a:t>
            </a:r>
            <a:b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Kusocińskiego przy ul. Polnej 8,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     Publiczna Szkoła Podstawowa Nr 2 przy ul. Węgrowskiej 22,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   Publiczna Szkoła Podstawowa Nr 3 im. Mikołaja Kopernika przy ul. Repkowskiej 3,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   Publiczna Szkoła Podstawowa Nr 4 im Ks. Gen. Stanisława Brzóski przy ul. Kupientyńskiej 15,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      Publiczna Szkoła Podstawowa Nr 6 im. Pawła Kamińskiego przy ul. Skłodowskiej-Curie 16.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Łącznie do pięciu szkół podstawowych pod koniec 2023 r. uczęszczało 1601 uczniów, kształcących się w 78 oddziałach. Zatrudnionych było w przeliczeniu na pełne etaty – 170,37 nauczycieli oraz 66,48 pracowników administracji i obsługi.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g2e6bac481a1_0_39"/>
          <p:cNvSpPr txBox="1"/>
          <p:nvPr/>
        </p:nvSpPr>
        <p:spPr>
          <a:xfrm>
            <a:off x="228600" y="313900"/>
            <a:ext cx="8686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pl-PL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0" name="Google Shape;290;g2e6bac481a1_0_39"/>
          <p:cNvGraphicFramePr/>
          <p:nvPr/>
        </p:nvGraphicFramePr>
        <p:xfrm>
          <a:off x="500413" y="47165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1282075"/>
                <a:gridCol w="2937675"/>
                <a:gridCol w="1964275"/>
                <a:gridCol w="1959075"/>
              </a:tblGrid>
              <a:tr h="241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/>
                        <a:t>Lp.</a:t>
                      </a:r>
                      <a:endParaRPr b="1" sz="1600" u="none" cap="none" strike="noStrike"/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Szkoła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Nauczyciele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Adm. i obsługa</a:t>
                      </a:r>
                      <a:endParaRPr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 anchor="ctr"/>
                </a:tc>
              </a:tr>
              <a:tr h="163200">
                <a:tc vMerge="1"/>
                <a:tc vMerge="1"/>
                <a:tc vMerge="1"/>
                <a:tc vMerge="1"/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SP Nr 1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35,03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16,175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7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2.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SP Nr 2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31,53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12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SP Nr 3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23,53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13,50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4.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SP Nr 4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37,67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13,80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5.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pl-PL" sz="1600" u="none" cap="none" strike="noStrike">
                          <a:solidFill>
                            <a:schemeClr val="lt1"/>
                          </a:solidFill>
                        </a:rPr>
                        <a:t>SP Nr 6</a:t>
                      </a:r>
                      <a:endParaRPr b="1" sz="16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0" marB="0" marR="68575" marL="68575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42,61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11</a:t>
                      </a:r>
                      <a:endParaRPr sz="1600" u="none" cap="none" strike="noStrike"/>
                    </a:p>
                  </a:txBody>
                  <a:tcPr marT="0" marB="0" marR="68575" marL="68575" anchor="ctr"/>
                </a:tc>
              </a:tr>
              <a:tr h="208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Razem</a:t>
                      </a:r>
                      <a:endParaRPr sz="1600" u="none" cap="none" strike="noStrike"/>
                    </a:p>
                  </a:txBody>
                  <a:tcPr marT="0" marB="0" marR="68575" marL="68575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170,37</a:t>
                      </a:r>
                      <a:endParaRPr sz="1600" u="none" cap="none" strike="noStrike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l-PL" sz="1600" u="none" cap="none" strike="noStrike"/>
                        <a:t>66,475</a:t>
                      </a:r>
                      <a:endParaRPr sz="1600" u="none" cap="none" strike="noStrike"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6bac481a1_0_49"/>
          <p:cNvSpPr txBox="1"/>
          <p:nvPr/>
        </p:nvSpPr>
        <p:spPr>
          <a:xfrm>
            <a:off x="457200" y="1371500"/>
            <a:ext cx="8229600" cy="4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</a:t>
            </a:r>
            <a:r>
              <a:rPr b="1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jednostki organizacyjne</a:t>
            </a:r>
            <a:endParaRPr b="1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Szkoła Muzyczna I Stopnia im. M.K. Księcia Ogińskiego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Zestawienie liczbowe personelu (stan na 31.12.2023 r.):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718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B592"/>
              </a:buClr>
              <a:buSzPts val="1710"/>
              <a:buFont typeface="Verdana"/>
              <a:buChar char="›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Liczba zatrudnionych nauczycieli: 21 (etaty: 16,70)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718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B592"/>
              </a:buClr>
              <a:buSzPts val="1710"/>
              <a:buFont typeface="Verdana"/>
              <a:buChar char="›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Pracownicy administracyjno-biurowi: 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B592"/>
              </a:buClr>
              <a:buSzPts val="1800"/>
              <a:buFont typeface="Noto Sans Symbols"/>
              <a:buChar char="●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pełnozatrudnieni: 1 (etaty: 1,00)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B592"/>
              </a:buClr>
              <a:buSzPts val="1800"/>
              <a:buFont typeface="Noto Sans Symbols"/>
              <a:buChar char="●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niepełnozatrudnieni: 2 (etaty: 0,30)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5B592"/>
              </a:buClr>
              <a:buSzPts val="1800"/>
              <a:buFont typeface="Noto Sans Symbols"/>
              <a:buChar char="●"/>
            </a:pPr>
            <a:r>
              <a:rPr b="0" i="0" lang="pl-PL" sz="13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RAZEM: 1,30 etatu</a:t>
            </a:r>
            <a:endParaRPr b="0" i="0" sz="13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2444" lvl="0" marL="448056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g2e6bac481a1_0_49"/>
          <p:cNvSpPr txBox="1"/>
          <p:nvPr/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4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98" name="Google Shape;298;g2e6bac481a1_0_49"/>
          <p:cNvGraphicFramePr/>
          <p:nvPr/>
        </p:nvGraphicFramePr>
        <p:xfrm>
          <a:off x="877960" y="384820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{3A260652-F92A-48D0-A269-BB7BC12EFF17}</a:tableStyleId>
              </a:tblPr>
              <a:tblGrid>
                <a:gridCol w="1181600"/>
                <a:gridCol w="762575"/>
                <a:gridCol w="1132400"/>
                <a:gridCol w="1125025"/>
                <a:gridCol w="1009700"/>
                <a:gridCol w="1023875"/>
                <a:gridCol w="1152900"/>
              </a:tblGrid>
              <a:tr h="53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Stopnie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awansu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zawodowego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Stażysta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Kontraktowy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Kontraktowy planujący awans w br.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Mianowany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Mianowany planujący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awans w br.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Dyplomowany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  <a:tr h="36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Liczba nauczycieli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  <a:tr h="18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Liczba etatów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2,93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5,02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3,00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2,30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0,00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3,46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aphicFrame>
        <p:nvGraphicFramePr>
          <p:cNvPr id="299" name="Google Shape;299;g2e6bac481a1_0_49"/>
          <p:cNvGraphicFramePr/>
          <p:nvPr/>
        </p:nvGraphicFramePr>
        <p:xfrm>
          <a:off x="877948" y="51048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{3A260652-F92A-48D0-A269-BB7BC12EFF17}</a:tableStyleId>
              </a:tblPr>
              <a:tblGrid>
                <a:gridCol w="1971225"/>
                <a:gridCol w="1604675"/>
                <a:gridCol w="2046700"/>
                <a:gridCol w="1765450"/>
              </a:tblGrid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Stopień naukowy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Liczba nauczycieli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Liczba adm. i obsługi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Razem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licencjat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magister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17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doktor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  <a:tr h="1397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Razem: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24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6bac481a1_0_59"/>
          <p:cNvSpPr txBox="1"/>
          <p:nvPr/>
        </p:nvSpPr>
        <p:spPr>
          <a:xfrm>
            <a:off x="1430725" y="1371500"/>
            <a:ext cx="47433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jednostki organizacyjne</a:t>
            </a:r>
            <a:endParaRPr b="1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1645" lvl="0" marL="44805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g2e6bac481a1_0_59"/>
          <p:cNvSpPr txBox="1"/>
          <p:nvPr/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4846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4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4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07" name="Google Shape;307;g2e6bac481a1_0_59"/>
          <p:cNvGraphicFramePr/>
          <p:nvPr/>
        </p:nvGraphicFramePr>
        <p:xfrm>
          <a:off x="1430726" y="187876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{3A260652-F92A-48D0-A269-BB7BC12EFF17}</a:tableStyleId>
              </a:tblPr>
              <a:tblGrid>
                <a:gridCol w="1979225"/>
                <a:gridCol w="1979225"/>
                <a:gridCol w="1205150"/>
                <a:gridCol w="1118950"/>
              </a:tblGrid>
              <a:tr h="2192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l-PL" sz="1000" u="none" cap="none" strike="noStrike"/>
                        <a:t>Struktura Sokołowskiego Ośrodka Kultury</a:t>
                      </a:r>
                      <a:endParaRPr b="1"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 hMerge="1"/>
                <a:tc hMerge="1"/>
                <a:tc hMerge="1"/>
              </a:tr>
              <a:tr h="2639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liczba czynnych etatów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29,45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28,45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263925">
                <a:tc rowSpan="10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struktura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zatrudnienia etatowego 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dyrekcja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487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administracja, kadry, płace,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księgowość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5,5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5,5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487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animacja </a:t>
                      </a:r>
                      <a:br>
                        <a:rPr lang="pl-PL" sz="1000" u="none" cap="none" strike="noStrike"/>
                      </a:br>
                      <a:r>
                        <a:rPr lang="pl-PL" sz="1000" u="none" cap="none" strike="noStrike"/>
                        <a:t>artystyczno-kulturalna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353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technika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sceniczna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487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edukacja </a:t>
                      </a:r>
                      <a:br>
                        <a:rPr lang="pl-PL" sz="1000" u="none" cap="none" strike="noStrike"/>
                      </a:br>
                      <a:r>
                        <a:rPr lang="pl-PL" sz="1000" u="none" cap="none" strike="noStrike"/>
                        <a:t>artystyczno-kulturalna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263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kino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263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galeria sztuki „Dom”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0,75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0,75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353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WGL „Stacja Sokołów”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487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zespół ds.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komunikacji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zewnętrznej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4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  <a:tr h="3532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l-PL" sz="1000" u="none" cap="none" strike="noStrike"/>
                        <a:t>pracownicy gospodarczy</a:t>
                      </a:r>
                      <a:endParaRPr sz="1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5,2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l-PL" sz="1100" u="none" cap="none" strike="noStrike"/>
                        <a:t>4,2</a:t>
                      </a:r>
                      <a:endParaRPr sz="1100" u="none" cap="none" strike="noStrike"/>
                    </a:p>
                  </a:txBody>
                  <a:tcPr marT="48500" marB="48500" marR="48500" marL="485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899600" y="1225800"/>
            <a:ext cx="77871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6400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666"/>
              <a:buNone/>
            </a:pPr>
            <a:r>
              <a:rPr b="1" lang="pl-PL" sz="2100">
                <a:solidFill>
                  <a:srgbClr val="444D26"/>
                </a:solidFill>
              </a:rPr>
              <a:t>Liczba mieszkańców w poszczególnych przedziałach wiekowych oraz wg płci</a:t>
            </a:r>
            <a:endParaRPr sz="2100">
              <a:solidFill>
                <a:srgbClr val="444D26"/>
              </a:solidFill>
            </a:endParaRPr>
          </a:p>
          <a:p>
            <a:pPr indent="-231645" lvl="0" marL="44805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graphicFrame>
        <p:nvGraphicFramePr>
          <p:cNvPr id="110" name="Google Shape;110;p3"/>
          <p:cNvGraphicFramePr/>
          <p:nvPr/>
        </p:nvGraphicFramePr>
        <p:xfrm>
          <a:off x="899592" y="177281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1008100"/>
                <a:gridCol w="1800200"/>
                <a:gridCol w="2160250"/>
                <a:gridCol w="21602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przedziały wiekowe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>
                          <a:solidFill>
                            <a:schemeClr val="dk1"/>
                          </a:solidFill>
                        </a:rPr>
                        <a:t>31 grudnia 2022 r.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>
                          <a:solidFill>
                            <a:schemeClr val="dk1"/>
                          </a:solidFill>
                        </a:rPr>
                        <a:t>31 grudnia 2023 r.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do 18 lat (włącznie)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3703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3645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854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w tym: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pl-PL" sz="1800" u="none" cap="none" strike="noStrike"/>
                        <a:t>- kobiety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1863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1826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85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- mężczyźni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1840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1819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28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pow. 18 lat do 60 lat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-  kobiety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5037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4959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120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pow. 18 lat do 65 lat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-  mężczyźni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5485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5354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84050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razem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l-PL" sz="1800" u="none" cap="none" strike="noStrike"/>
                        <a:t>10522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l-PL" sz="1800" u="none" cap="none" strike="noStrike"/>
                        <a:t>10313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  <a:tr h="256025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pow. 60 lat - kobiety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2990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3014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82875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pow. 65 lat - mężczyźni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1497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1565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82875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razem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l-PL" sz="1800" u="none" cap="none" strike="noStrike"/>
                        <a:t>4487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pl-PL" sz="1800" u="none" cap="none" strike="noStrike"/>
                        <a:t>4579</a:t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11" name="Google Shape;111;p3"/>
          <p:cNvSpPr txBox="1"/>
          <p:nvPr>
            <p:ph type="title"/>
          </p:nvPr>
        </p:nvSpPr>
        <p:spPr>
          <a:xfrm>
            <a:off x="457200" y="524697"/>
            <a:ext cx="82296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pl-PL"/>
              <a:t>Demografia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e6bac481a1_0_68"/>
          <p:cNvSpPr txBox="1"/>
          <p:nvPr/>
        </p:nvSpPr>
        <p:spPr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-PL" sz="18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jednostki organizacyjne</a:t>
            </a:r>
            <a:endParaRPr b="0" i="0" sz="18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Miejska Biblioteka Publiczna</a:t>
            </a:r>
            <a:endParaRPr b="1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 zatrudnienia w 2023 r. ogółem wynosił 17 osób (w przeliczeniu na etaty 14,80 etatu), w tym: 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dyrektor (1 etat),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 pracowników merytorycznych (w tym 5 z wykształceniem bibliotekarskim, 1 z wykształceniem wyższym humanistycznym, 3 pracowników z wykształceniem wyższym na kierunku historia) - (9 etatów)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informatyk (0,5 i 0,05 etatu)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księgowa (1/4 etatu)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referent ds. kadrowych i obsługi sekretariatu (1 etat)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referent ds. gospodarczych (1 etat),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ts val="1400"/>
              <a:buFont typeface="Verdana"/>
              <a:buChar char="›"/>
            </a:pPr>
            <a:r>
              <a:rPr b="0" i="0" lang="pl-PL" sz="14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pracownicy gospodarczy (2 etaty)</a:t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g2e6bac481a1_0_68"/>
          <p:cNvSpPr txBox="1"/>
          <p:nvPr/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l-PL" sz="3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3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6bac481a1_0_78"/>
          <p:cNvSpPr txBox="1"/>
          <p:nvPr/>
        </p:nvSpPr>
        <p:spPr>
          <a:xfrm>
            <a:off x="457200" y="1524000"/>
            <a:ext cx="8229600" cy="4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pl-PL" sz="3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jednostki organizacyjne</a:t>
            </a:r>
            <a:endParaRPr b="0" i="0" sz="3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pl-PL" sz="3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Centrum Pomocy Socjalnej</a:t>
            </a:r>
            <a:endParaRPr b="1" i="0" sz="3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2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 zatrudniania w 2023 r., ogółem wynosił 49,30 etatów. Ponadto dla potrzeb realizacji zadań statutowych, zawarto umowy zlecenia - 6 osób.</a:t>
            </a:r>
            <a:endParaRPr b="0" i="0" sz="30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Dyrektor,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Zastępca Dyrektora,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 Pomocy Środowiskowej,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Sekcja Pomocy Środowiskowej,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samodzielne stanowisko asystenta rodziny,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Zespół Poradnictwa Specjalistycznego,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stanowisko ds. realizacji świadczeń,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 Usług Opiekuńczych,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Sekcja usług opiekuńczych,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Sekcja specjalistycznych usług opiekuńczych dla osób z zaburzeniami psychicznymi,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 Świadczeń Rodzinnych,	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stanowisko ds. realizacji świadczeń rodzinnych,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stanowisko ds. realizacji funduszu alimentacyjnego,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 Kadr i Administracji,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 Finansowo – Księgowy,			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Radca Prawny,			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Inspektor Ochrony Danych Osobowych,	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Służba BHP.</a:t>
            </a:r>
            <a:endParaRPr b="0" i="0" sz="2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g2e6bac481a1_0_78"/>
          <p:cNvSpPr txBox="1"/>
          <p:nvPr/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4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4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6bac481a1_0_86"/>
          <p:cNvSpPr txBox="1"/>
          <p:nvPr/>
        </p:nvSpPr>
        <p:spPr>
          <a:xfrm>
            <a:off x="457200" y="1524000"/>
            <a:ext cx="8229600" cy="4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pl-PL" sz="3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jednostki organizacyjne</a:t>
            </a:r>
            <a:endParaRPr b="0" i="0" sz="3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pl-PL" sz="3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Środowiskowy Dom Samopomocy</a:t>
            </a:r>
            <a:endParaRPr b="1" i="0" sz="3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25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Środowiskowym Domu Samopomocy dla realizacji zadań domu zatrudnionych jest 15 osób na podstawie umowy o pracę. Jedenastu pracowników zatrudnionych jest w pełnym wymiarze czasu pracy, czterech w niepełnym. Działalność opiekuńczo-terapeutyczną wykonuje w placówce 9 osób + kierownik, którzy stanowią zespół wspierająco-aktywizujący. </a:t>
            </a:r>
            <a:endParaRPr b="0" i="0" sz="25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25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podziale na etaty wg. stanu na dzień 31 grudnia 2023r., wygląda to następująco Zastępca Dyrektora,</a:t>
            </a:r>
            <a:endParaRPr b="0" i="0" sz="25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Kierownik –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 – 0,4 etatu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Starszy terapeuta -1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Terapeuta- 1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Terapeuta- 1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Instruktor terapii zajęciowej- 1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Terapeuta zajęciowy –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Opiekun - 1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Opiekun -1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Pracownik socjalny- 1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Referent – 0,25 etatu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Referent- 0,75 etatu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Informatyk – 0,05 etatu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Kierowca - 1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568" lvl="1" marL="91440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44D26"/>
              </a:buClr>
              <a:buSzPct val="141322"/>
              <a:buFont typeface="Verdana"/>
              <a:buChar char="›"/>
            </a:pPr>
            <a:r>
              <a:rPr b="0" i="0" lang="pl-PL" sz="2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Sprzątaczka -1 etat</a:t>
            </a:r>
            <a:endParaRPr b="0" i="0" sz="2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g2e6bac481a1_0_86"/>
          <p:cNvSpPr txBox="1"/>
          <p:nvPr/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4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4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6bac481a1_0_94"/>
          <p:cNvSpPr txBox="1"/>
          <p:nvPr/>
        </p:nvSpPr>
        <p:spPr>
          <a:xfrm>
            <a:off x="457200" y="1524000"/>
            <a:ext cx="8229600" cy="4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Miejskie jednostki organizacyjne</a:t>
            </a:r>
            <a:endParaRPr b="0" i="0" sz="20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 Przemysłowy „SOKOŁÓW”</a:t>
            </a:r>
            <a:endParaRPr b="1" i="0" sz="1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Parku Przemysłowym Sokołów Podlaski zatrudnionych jest pięciu robotników, którzy zajmują się zabezpieczeniem i ochroną terenu utrzymując porządek wewnątrz i na zewnątrz obiektów. Prace biurowe obsługiwane są przez cztery osoby zatrudnione na umowę zlecenia, co w przełożeniu daje jeden pełny etat i pełną obsługę administracyjno – biurową.</a:t>
            </a:r>
            <a:endParaRPr b="0" i="0" sz="1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g2e6bac481a1_0_94"/>
          <p:cNvSpPr txBox="1"/>
          <p:nvPr/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pl-PL" sz="4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Ustrój Miasta i struktura organizacyjna</a:t>
            </a:r>
            <a:endParaRPr b="0" i="0" sz="4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g2e6bac481a1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9482" y="3815625"/>
            <a:ext cx="4277320" cy="24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e6bac481a1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3815625"/>
            <a:ext cx="3207997" cy="240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e6bac481a1_0_94"/>
          <p:cNvSpPr txBox="1"/>
          <p:nvPr/>
        </p:nvSpPr>
        <p:spPr>
          <a:xfrm>
            <a:off x="457200" y="6186900"/>
            <a:ext cx="427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304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pl-PL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budynek biurowy Parku Przemysłowego “Sokołów”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e6bac481a1_0_94"/>
          <p:cNvSpPr txBox="1"/>
          <p:nvPr/>
        </p:nvSpPr>
        <p:spPr>
          <a:xfrm>
            <a:off x="4409438" y="6186900"/>
            <a:ext cx="427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304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pl-PL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 Przemysłowy “Sokołów” z lotu ptaka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/>
          <p:nvPr>
            <p:ph idx="1" type="subTitle"/>
          </p:nvPr>
        </p:nvSpPr>
        <p:spPr>
          <a:xfrm>
            <a:off x="0" y="4372756"/>
            <a:ext cx="9144000" cy="1391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l-PL"/>
              <a:t>DZIĘKUJEMY ZA UWAGĘ</a:t>
            </a:r>
            <a:endParaRPr/>
          </a:p>
        </p:txBody>
      </p:sp>
      <p:pic>
        <p:nvPicPr>
          <p:cNvPr id="346" name="Google Shape;346;p30"/>
          <p:cNvPicPr preferRelativeResize="0"/>
          <p:nvPr/>
        </p:nvPicPr>
        <p:blipFill rotWithShape="1">
          <a:blip r:embed="rId3">
            <a:alphaModFix/>
          </a:blip>
          <a:srcRect b="-52392" l="-26196" r="-26196" t="0"/>
          <a:stretch/>
        </p:blipFill>
        <p:spPr>
          <a:xfrm>
            <a:off x="3455879" y="542060"/>
            <a:ext cx="223224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1724" y="5290725"/>
            <a:ext cx="1420549" cy="9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 txBox="1"/>
          <p:nvPr>
            <p:ph type="ctrTitle"/>
          </p:nvPr>
        </p:nvSpPr>
        <p:spPr>
          <a:xfrm>
            <a:off x="1224125" y="2393356"/>
            <a:ext cx="66957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pl-PL"/>
              <a:t>Raport o stanie Miasta </a:t>
            </a:r>
            <a:br>
              <a:rPr lang="pl-PL"/>
            </a:br>
            <a:r>
              <a:rPr lang="pl-PL"/>
              <a:t>Sokołów Podlaski</a:t>
            </a:r>
            <a:br>
              <a:rPr lang="pl-PL"/>
            </a:br>
            <a:r>
              <a:rPr lang="pl-PL" sz="3300"/>
              <a:t>na dzień 31 grudnia 2023 roku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457200" y="308670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/>
              <a:t>Pomoc </a:t>
            </a:r>
            <a:r>
              <a:rPr lang="pl-PL" sz="4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społeczna</a:t>
            </a:r>
            <a:endParaRPr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457202" y="1370342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b="1" lang="pl-PL" sz="1200">
                <a:solidFill>
                  <a:srgbClr val="444D26"/>
                </a:solidFill>
              </a:rPr>
              <a:t>Wsparcie materialne</a:t>
            </a:r>
            <a:endParaRPr b="1" sz="12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lang="pl-PL" sz="1100">
                <a:solidFill>
                  <a:srgbClr val="444D26"/>
                </a:solidFill>
              </a:rPr>
              <a:t>W roku 2023 wsparcia w formie świadczeń materialnych i pomocy rzeczowej udzielono 326 rodzinom bez względu na jego rodzaj i intensywność. Pomoc w rodzinach udzielona jest po ustaleniu potrzeb i w porozumieniu z jej przedstawicielem z uwzględnieniem możliwości budżetowych miasta.</a:t>
            </a:r>
            <a:endParaRPr sz="11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lang="pl-PL" sz="1100">
                <a:solidFill>
                  <a:srgbClr val="444D26"/>
                </a:solidFill>
              </a:rPr>
              <a:t>Otrzymanie wsparcia w ramach ustawy o pomocy społecznej, uwarunkowane jest występowaniem sytuacji kryzysowych, których rodzina nie jest w stanie pokonać wykorzystując własne zasoby</a:t>
            </a:r>
            <a:br>
              <a:rPr lang="pl-PL" sz="1100">
                <a:solidFill>
                  <a:srgbClr val="444D26"/>
                </a:solidFill>
              </a:rPr>
            </a:br>
            <a:r>
              <a:rPr lang="pl-PL" sz="1100">
                <a:solidFill>
                  <a:srgbClr val="444D26"/>
                </a:solidFill>
              </a:rPr>
              <a:t> i możliwości. Przyznanie pomocy materialnej w formie usług zdeterminowane jest obowiązującymi kryteriami dochodowymi, przekroczenie których ogranicza lub uniemożliwia otrzymanie wsparcia.</a:t>
            </a:r>
            <a:endParaRPr sz="11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89"/>
              <a:buFont typeface="Arial"/>
              <a:buNone/>
            </a:pPr>
            <a:r>
              <a:rPr lang="pl-PL" sz="1100">
                <a:solidFill>
                  <a:srgbClr val="444D26"/>
                </a:solidFill>
              </a:rPr>
              <a:t>W przypadku stwierdzenia niezaradności w gospodarowaniu środkami finansowymi lub ich marnotrawienia, pomoc przyznawana jest w formie rzeczowej lub zakupy realizowane są wspólnie</a:t>
            </a:r>
            <a:br>
              <a:rPr lang="pl-PL" sz="1100">
                <a:solidFill>
                  <a:srgbClr val="444D26"/>
                </a:solidFill>
              </a:rPr>
            </a:br>
            <a:r>
              <a:rPr lang="pl-PL" sz="1100">
                <a:solidFill>
                  <a:srgbClr val="444D26"/>
                </a:solidFill>
              </a:rPr>
              <a:t> z pracownikiem socjalnym.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Zasiłek stały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Składka zdrowotna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Zasiłek celowy, w tym specjalny zasiłek celowy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Zasiłek okresowy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Pomoc w formie dożywiania w ramach programu “Posiłek w szkole i w domu”</a:t>
            </a:r>
            <a:endParaRPr sz="3500">
              <a:solidFill>
                <a:srgbClr val="444D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57"/>
              <a:buNone/>
            </a:pPr>
            <a:r>
              <a:rPr b="1" lang="pl-PL" sz="1200">
                <a:solidFill>
                  <a:srgbClr val="444D26"/>
                </a:solidFill>
              </a:rPr>
              <a:t>Wsparcie osób starszych i niepełnosprawnych</a:t>
            </a:r>
            <a:endParaRPr b="1" sz="12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Usługi opiekuńcze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Program “Opieka 75+”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Program “Korpus Wsparcia Seniora”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Program “Opieka wytchnieniowa” - edycja 2023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Program “Asystent Osobisty Osoby Niepełnosprawnej” - edycja 2023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Pobyt w domach pomocy społecznej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Specjalistyczne usługi opiekuńcze</a:t>
            </a:r>
            <a:endParaRPr sz="1100">
              <a:solidFill>
                <a:srgbClr val="444D26"/>
              </a:solidFill>
            </a:endParaRPr>
          </a:p>
          <a:p>
            <a:pPr indent="-30411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89"/>
              <a:buFont typeface="Century Gothic"/>
              <a:buChar char="●"/>
            </a:pPr>
            <a:r>
              <a:rPr lang="pl-PL" sz="1100">
                <a:solidFill>
                  <a:srgbClr val="444D26"/>
                </a:solidFill>
              </a:rPr>
              <a:t>Wynagrodzenie należne opiekunowi z tytułu sprawowania opieki</a:t>
            </a:r>
            <a:endParaRPr sz="1100">
              <a:solidFill>
                <a:srgbClr val="444D2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308670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/>
              <a:t>Pomoc </a:t>
            </a:r>
            <a:r>
              <a:rPr lang="pl-PL" sz="4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społeczna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457200" y="1556792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Realizacja ustawy o świadczeniach opieki zdrowotnej finansowanych ze środków publicznych</a:t>
            </a:r>
            <a:endParaRPr b="1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Osoby, które nie mają uprawnień do ubezpieczenia zdrowotnego z innych tytułów, których dochód nie przekracza kwoty kryterium dochodowego, mogą ubiegać się o pomoc w formie prawa</a:t>
            </a:r>
            <a:b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świadczeń opieki zdrowotnej na okres 90 dni.</a:t>
            </a:r>
            <a:endParaRPr b="1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Realizacja ustawy z dnia 9 czerwca 2011 roku o wspieraniu rodziny i systemie pieczy zastępczej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Piecza zastępcza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Asystentura rodzinna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“Asystent rodziny na rok 2023”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Realizacja ustawy z dnia 7 września 1991 roku o systemie oświaty</a:t>
            </a:r>
            <a:endParaRPr b="1" i="0" sz="12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Stypendium socjalne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Zasiłek szkolny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Dowóz uczniów do placówki oświatowej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-PL" sz="12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Realizacja ustawy z dnia 28 listopada 2003 roku o świadczeniach rodzinnych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Zasiłek rodzinny i dodatki do zasiłku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Jednorazowa zapomoga z tytułu urodzenia dziecka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Świadczenia rodzicielskie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Zasiłek pielęgnacyjny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Świadczenie pielęgnacyjne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D26"/>
              </a:buClr>
              <a:buSzPts val="1100"/>
              <a:buFont typeface="Century Gothic"/>
              <a:buChar char="●"/>
            </a:pPr>
            <a:r>
              <a:rPr b="0" i="0" lang="pl-PL" sz="11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Specjalny zasiłek opiekuńczy</a:t>
            </a:r>
            <a:endParaRPr b="0" i="0" sz="11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Aktywność gospodarcza </a:t>
            </a:r>
            <a:br>
              <a:rPr lang="pl-PL">
                <a:solidFill>
                  <a:srgbClr val="444D26"/>
                </a:solidFill>
              </a:rPr>
            </a:br>
            <a:r>
              <a:rPr lang="pl-PL">
                <a:solidFill>
                  <a:srgbClr val="444D26"/>
                </a:solidFill>
              </a:rPr>
              <a:t>i rynek pracy</a:t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457200" y="1772816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l-PL" sz="2000">
                <a:solidFill>
                  <a:srgbClr val="444D26"/>
                </a:solidFill>
              </a:rPr>
              <a:t>Działalność gospodarcza na podstawie CEIDG</a:t>
            </a:r>
            <a:endParaRPr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pl-PL" sz="1800">
                <a:solidFill>
                  <a:srgbClr val="444D26"/>
                </a:solidFill>
              </a:rPr>
              <a:t>Liczba przedsiębiorców będących osobami fizycznymi bądź wspólnikami spółek cywilnych, prowadzących działalność gospodarczą na terenie Miasta Sokołów Podlaski</a:t>
            </a:r>
            <a:endParaRPr>
              <a:solidFill>
                <a:srgbClr val="444D26"/>
              </a:solidFill>
            </a:endParaRPr>
          </a:p>
          <a:p>
            <a:pPr indent="-262128" lvl="0" marL="448056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graphicFrame>
        <p:nvGraphicFramePr>
          <p:cNvPr id="133" name="Google Shape;133;p6"/>
          <p:cNvGraphicFramePr/>
          <p:nvPr/>
        </p:nvGraphicFramePr>
        <p:xfrm>
          <a:off x="863589" y="409691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{4318A41B-29FC-481A-9608-4F853C97BA1F}</a:tableStyleId>
              </a:tblPr>
              <a:tblGrid>
                <a:gridCol w="2926950"/>
                <a:gridCol w="2245750"/>
                <a:gridCol w="2244100"/>
              </a:tblGrid>
              <a:tr h="397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 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31 grudnia 2022r.</a:t>
                      </a:r>
                      <a:endParaRPr b="1"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31 grudnia 2023r.</a:t>
                      </a:r>
                      <a:endParaRPr b="1"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Liczba przedsiębiorców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1491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1502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</a:tr>
              <a:tr h="52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w tym spoza Miasta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18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 u="none" cap="none" strike="noStrike"/>
                        <a:t>-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6a687e39b_0_1"/>
          <p:cNvSpPr txBox="1"/>
          <p:nvPr>
            <p:ph type="title"/>
          </p:nvPr>
        </p:nvSpPr>
        <p:spPr>
          <a:xfrm>
            <a:off x="457200" y="47104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140" name="Google Shape;140;g2e6a687e39b_0_1"/>
          <p:cNvSpPr txBox="1"/>
          <p:nvPr>
            <p:ph idx="1" type="body"/>
          </p:nvPr>
        </p:nvSpPr>
        <p:spPr>
          <a:xfrm>
            <a:off x="457200" y="1412691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l-PL" sz="2000">
                <a:solidFill>
                  <a:srgbClr val="444D26"/>
                </a:solidFill>
              </a:rPr>
              <a:t>Wykonanie Budżetu Miasta w 2023 r.</a:t>
            </a:r>
            <a:endParaRPr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pl-PL" sz="1800">
                <a:solidFill>
                  <a:srgbClr val="444D26"/>
                </a:solidFill>
              </a:rPr>
              <a:t>Budżet Miasta Sokołów Podlaski na 2023 rok przyjęty został Uchwałą Nr XXXV/230/2022 Rady Miejskiej w Sokołowie Podlaskim z dnia 20 grudnia 2022 roku. Dochody zaplanowane zostały w wysokości </a:t>
            </a:r>
            <a:r>
              <a:rPr b="1" lang="pl-PL" sz="1800">
                <a:solidFill>
                  <a:srgbClr val="444D26"/>
                </a:solidFill>
              </a:rPr>
              <a:t>122.413.838,78 zł</a:t>
            </a:r>
            <a:r>
              <a:rPr lang="pl-PL" sz="1800">
                <a:solidFill>
                  <a:srgbClr val="444D26"/>
                </a:solidFill>
              </a:rPr>
              <a:t>, a wydatki w wysokości </a:t>
            </a:r>
            <a:r>
              <a:rPr b="1" lang="pl-PL" sz="1800">
                <a:solidFill>
                  <a:srgbClr val="444D26"/>
                </a:solidFill>
              </a:rPr>
              <a:t>127.354.006,41 zł</a:t>
            </a:r>
            <a:r>
              <a:rPr lang="pl-PL" sz="1800">
                <a:solidFill>
                  <a:srgbClr val="444D26"/>
                </a:solidFill>
              </a:rPr>
              <a:t>. W toku wykonywania plan budżetu uległ zmianie (Tabela 1) i na dzień 31.12.2023 roku dochody zostały wykonane w kwocie </a:t>
            </a:r>
            <a:r>
              <a:rPr b="1" lang="pl-PL" sz="1800">
                <a:solidFill>
                  <a:srgbClr val="444D26"/>
                </a:solidFill>
              </a:rPr>
              <a:t>110.831.842,29 zł</a:t>
            </a:r>
            <a:r>
              <a:rPr lang="pl-PL" sz="1800">
                <a:solidFill>
                  <a:srgbClr val="444D26"/>
                </a:solidFill>
              </a:rPr>
              <a:t>, a wydatki w kwocie </a:t>
            </a:r>
            <a:r>
              <a:rPr b="1" lang="pl-PL" sz="1800">
                <a:solidFill>
                  <a:srgbClr val="444D26"/>
                </a:solidFill>
              </a:rPr>
              <a:t>116.427.318,65 zł</a:t>
            </a:r>
            <a:r>
              <a:rPr lang="pl-PL" sz="1800">
                <a:solidFill>
                  <a:srgbClr val="444D26"/>
                </a:solidFill>
              </a:rPr>
              <a:t>. </a:t>
            </a:r>
            <a:endParaRPr sz="18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pl-PL" sz="1800">
                <a:solidFill>
                  <a:srgbClr val="444D26"/>
                </a:solidFill>
              </a:rPr>
              <a:t>W wyniku realizacji dochodów w </a:t>
            </a:r>
            <a:r>
              <a:rPr b="1" lang="pl-PL" sz="1800">
                <a:solidFill>
                  <a:srgbClr val="444D26"/>
                </a:solidFill>
              </a:rPr>
              <a:t>92,23%</a:t>
            </a:r>
            <a:r>
              <a:rPr lang="pl-PL" sz="1800">
                <a:solidFill>
                  <a:srgbClr val="444D26"/>
                </a:solidFill>
              </a:rPr>
              <a:t> i wydatków w </a:t>
            </a:r>
            <a:r>
              <a:rPr b="1" lang="pl-PL" sz="1800">
                <a:solidFill>
                  <a:srgbClr val="444D26"/>
                </a:solidFill>
              </a:rPr>
              <a:t>92,36%</a:t>
            </a:r>
            <a:r>
              <a:rPr lang="pl-PL" sz="1800">
                <a:solidFill>
                  <a:srgbClr val="444D26"/>
                </a:solidFill>
              </a:rPr>
              <a:t> budżet zamknął się deficytem budżetowym w kwocie </a:t>
            </a:r>
            <a:r>
              <a:rPr b="1" lang="pl-PL" sz="1800">
                <a:solidFill>
                  <a:srgbClr val="444D26"/>
                </a:solidFill>
              </a:rPr>
              <a:t>5.595.476,36 zł</a:t>
            </a:r>
            <a:r>
              <a:rPr lang="pl-PL" sz="1800">
                <a:solidFill>
                  <a:srgbClr val="444D26"/>
                </a:solidFill>
              </a:rPr>
              <a:t> przy planowanym deficycie po zmianach  - </a:t>
            </a:r>
            <a:r>
              <a:rPr b="1" lang="pl-PL" sz="1800">
                <a:solidFill>
                  <a:srgbClr val="444D26"/>
                </a:solidFill>
              </a:rPr>
              <a:t>5.892.196,88 zł</a:t>
            </a:r>
            <a:r>
              <a:rPr lang="pl-PL" sz="1800">
                <a:solidFill>
                  <a:srgbClr val="444D26"/>
                </a:solidFill>
              </a:rPr>
              <a:t>.</a:t>
            </a:r>
            <a:endParaRPr>
              <a:solidFill>
                <a:srgbClr val="444D26"/>
              </a:solidFill>
            </a:endParaRPr>
          </a:p>
          <a:p>
            <a:pPr indent="-262128" lvl="0" marL="448056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</p:txBody>
      </p:sp>
      <p:graphicFrame>
        <p:nvGraphicFramePr>
          <p:cNvPr id="141" name="Google Shape;141;g2e6a687e39b_0_1"/>
          <p:cNvGraphicFramePr/>
          <p:nvPr/>
        </p:nvGraphicFramePr>
        <p:xfrm>
          <a:off x="1503014" y="480379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{1BC71E0F-0D77-4990-84B5-976220860B6E}</a:tableStyleId>
              </a:tblPr>
              <a:tblGrid>
                <a:gridCol w="1797175"/>
                <a:gridCol w="1738050"/>
                <a:gridCol w="1593925"/>
                <a:gridCol w="1008825"/>
              </a:tblGrid>
              <a:tr h="3901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Wykonanie dochodów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50300" marB="50300" marR="100575" marL="100575" anchor="b">
                    <a:solidFill>
                      <a:srgbClr val="A5B592"/>
                    </a:solidFill>
                  </a:tcPr>
                </a:tc>
                <a:tc hMerge="1"/>
                <a:tc hMerge="1"/>
                <a:tc hMerge="1"/>
              </a:tr>
              <a:tr h="29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ogółem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bieżące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majątkowe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% planu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E0E5DB"/>
                    </a:solidFill>
                  </a:tcPr>
                </a:tc>
              </a:tr>
              <a:tr h="5699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110 831 842,29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101 541 342,64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9 290 499,65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92,23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2400" marL="52400" anchor="ctr">
                    <a:solidFill>
                      <a:srgbClr val="F0F2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g2e6a687e39b_0_11"/>
          <p:cNvGraphicFramePr/>
          <p:nvPr/>
        </p:nvGraphicFramePr>
        <p:xfrm>
          <a:off x="680300" y="17917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{1BC71E0F-0D77-4990-84B5-976220860B6E}</a:tableStyleId>
              </a:tblPr>
              <a:tblGrid>
                <a:gridCol w="445825"/>
                <a:gridCol w="2956925"/>
                <a:gridCol w="1581500"/>
                <a:gridCol w="1338350"/>
                <a:gridCol w="1460775"/>
              </a:tblGrid>
              <a:tr h="63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Lp.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Wyszczególnienie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 wg uchwały budżetowej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 po zmianach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Wykonanie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Dochody ogółem, w tym: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122 413 838,78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120 168 277,18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110 831 842,29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Dochody bieżące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96 225 764,66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104 549 551,93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101 541 342,64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Dochody majątkowe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26 188 074,12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15 618 725,25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9 290 499,65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Wydatki ogółem, w tym: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127 354 006,41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126 060 474,06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116 427 318,65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Wydatki bieżące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98 049 836,87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105 873 053,27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101 564 201,37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E0E5DB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Wydatki majątkowe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29 304 169,54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20 187 420,79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14 863 117,28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b">
                    <a:solidFill>
                      <a:srgbClr val="F0F2EE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Nadwyżka/deficyt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-4 940 167,63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-5 892 196,88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-5 595 476,36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Przychody ogółem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7 641 426,91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7 093 456,16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7 093 456,16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F0F2EE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Rozchody ogółem</a:t>
                      </a:r>
                      <a:endParaRPr b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2 701 259,28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1 201 259,28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l-P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1 201 259,28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40375" marL="40375" anchor="ctr">
                    <a:solidFill>
                      <a:srgbClr val="E0E5DB"/>
                    </a:solidFill>
                  </a:tcPr>
                </a:tc>
              </a:tr>
            </a:tbl>
          </a:graphicData>
        </a:graphic>
      </p:graphicFrame>
      <p:sp>
        <p:nvSpPr>
          <p:cNvPr id="148" name="Google Shape;148;g2e6a687e39b_0_11"/>
          <p:cNvSpPr txBox="1"/>
          <p:nvPr>
            <p:ph type="title"/>
          </p:nvPr>
        </p:nvSpPr>
        <p:spPr>
          <a:xfrm>
            <a:off x="457200" y="47104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>
                <a:solidFill>
                  <a:srgbClr val="444D26"/>
                </a:solidFill>
              </a:rPr>
              <a:t>Budżet Miasta</a:t>
            </a:r>
            <a:endParaRPr>
              <a:solidFill>
                <a:srgbClr val="444D26"/>
              </a:solidFill>
            </a:endParaRPr>
          </a:p>
        </p:txBody>
      </p:sp>
      <p:sp>
        <p:nvSpPr>
          <p:cNvPr id="149" name="Google Shape;149;g2e6a687e39b_0_11"/>
          <p:cNvSpPr txBox="1"/>
          <p:nvPr/>
        </p:nvSpPr>
        <p:spPr>
          <a:xfrm>
            <a:off x="680300" y="1279725"/>
            <a:ext cx="7783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-PL" sz="1600" u="none" cap="none" strike="noStrike">
                <a:solidFill>
                  <a:srgbClr val="444D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i wykonanie budżetu Miasta Sokołów Podlaski za 2023r.</a:t>
            </a:r>
            <a:endParaRPr b="0" i="0" sz="1600" u="none" cap="none" strike="noStrike">
              <a:solidFill>
                <a:srgbClr val="444D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6bac481a1_0_0"/>
          <p:cNvSpPr txBox="1"/>
          <p:nvPr>
            <p:ph idx="1" type="body"/>
          </p:nvPr>
        </p:nvSpPr>
        <p:spPr>
          <a:xfrm>
            <a:off x="457200" y="132715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00">
                <a:solidFill>
                  <a:srgbClr val="444D26"/>
                </a:solidFill>
              </a:rPr>
              <a:t>Problemem przeważającej części samorządów jest finansowanie oświaty, mimo znacznego wzrostu wydatków na oświatę brak jest dynamiki wzrostu subwencji oświatowej. Niestety, problem</a:t>
            </a:r>
            <a:br>
              <a:rPr lang="pl-PL" sz="1200">
                <a:solidFill>
                  <a:srgbClr val="444D26"/>
                </a:solidFill>
              </a:rPr>
            </a:br>
            <a:r>
              <a:rPr lang="pl-PL" sz="1200">
                <a:solidFill>
                  <a:srgbClr val="444D26"/>
                </a:solidFill>
              </a:rPr>
              <a:t> ten dotkliwie dotyczy także Sokołowa Podlaskiego. Miasto otrzymało w 2023 r. subwencję oświatową w wysokości 22 533 439, 00 zł, a wydatki poniesione w dziale 801 - oświata wyniosły 52 606 968, 18 zł, z czego dla niepublicznych placówek przekazano kwotę łącznie 11 713 954, 61 zł, co stanowi 22,27% całych wydatków w dziale 801. Po przeliczeniu wysokości średnich wynagrodzeń nauczycieli w poszczególnych stopniach awansu zawodowego za rok 2023, tak jak w roku 2022, jednorazowy dodatek uzupełniający (art. 30a Kart Nauczyciela) nie przysługiwał nauczycielom na żadnym stopniu awansu zawodowego. Subwencja pokrywa tylko ok. 40,00% wydatków na oświatę, pozostałe 60,00% dokłada gmina ze środków własnych.</a:t>
            </a:r>
            <a:endParaRPr sz="1200">
              <a:solidFill>
                <a:srgbClr val="444D26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lang="pl-PL" sz="1200">
                <a:solidFill>
                  <a:srgbClr val="444D26"/>
                </a:solidFill>
              </a:rPr>
              <a:t>W latach 2022 - 2023 wydatki na oświatę ujęte w dziale 801 wynosiły odpowiednio </a:t>
            </a:r>
            <a:r>
              <a:rPr b="1" lang="pl-PL" sz="1200">
                <a:solidFill>
                  <a:srgbClr val="444D26"/>
                </a:solidFill>
              </a:rPr>
              <a:t>49 561 163,95 zł</a:t>
            </a:r>
            <a:r>
              <a:rPr lang="pl-PL" sz="1200">
                <a:solidFill>
                  <a:srgbClr val="444D26"/>
                </a:solidFill>
              </a:rPr>
              <a:t>, </a:t>
            </a:r>
            <a:r>
              <a:rPr b="1" lang="pl-PL" sz="1200">
                <a:solidFill>
                  <a:srgbClr val="444D26"/>
                </a:solidFill>
              </a:rPr>
              <a:t>52 606 968,18 zł</a:t>
            </a:r>
            <a:r>
              <a:rPr lang="pl-PL" sz="1200">
                <a:solidFill>
                  <a:srgbClr val="444D26"/>
                </a:solidFill>
              </a:rPr>
              <a:t>. Dynamika wzrostu wyniosła 6,15%.</a:t>
            </a:r>
            <a:endParaRPr sz="1200">
              <a:solidFill>
                <a:srgbClr val="444D26"/>
              </a:solidFill>
            </a:endParaRPr>
          </a:p>
        </p:txBody>
      </p:sp>
      <p:sp>
        <p:nvSpPr>
          <p:cNvPr id="156" name="Google Shape;156;g2e6bac481a1_0_0"/>
          <p:cNvSpPr txBox="1"/>
          <p:nvPr>
            <p:ph type="title"/>
          </p:nvPr>
        </p:nvSpPr>
        <p:spPr>
          <a:xfrm>
            <a:off x="457200" y="267494"/>
            <a:ext cx="8229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pl-PL"/>
              <a:t>Budżet Miasta</a:t>
            </a:r>
            <a:endParaRPr/>
          </a:p>
        </p:txBody>
      </p:sp>
      <p:pic>
        <p:nvPicPr>
          <p:cNvPr id="157" name="Google Shape;157;g2e6bac481a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31477"/>
            <a:ext cx="4006325" cy="234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e6bac481a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3840" y="3831474"/>
            <a:ext cx="4006334" cy="23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ergetyczny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2021-06-23T09:45:31Z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1045</vt:lpwstr>
  </property>
  <property fmtid="{D5CDD505-2E9C-101B-9397-08002B2CF9AE}" pid="3" name="ContentTypeId">
    <vt:lpwstr>0x010100CFA5F52AA0A00C4CBEF2A37681B2318F04009FDCD24A096B5E4C8184D4910FEB1A76</vt:lpwstr>
  </property>
  <property fmtid="{D5CDD505-2E9C-101B-9397-08002B2CF9AE}" pid="4" name="ImageGenCounter">
    <vt:i4>0</vt:i4>
  </property>
  <property fmtid="{D5CDD505-2E9C-101B-9397-08002B2CF9AE}" pid="5" name="ViolationReportStatus">
    <vt:lpwstr>None</vt:lpwstr>
  </property>
  <property fmtid="{D5CDD505-2E9C-101B-9397-08002B2CF9AE}" pid="6" name="ImageGenStatus">
    <vt:i4>0</vt:i4>
  </property>
  <property fmtid="{D5CDD505-2E9C-101B-9397-08002B2CF9AE}" pid="7" name="Applications">
    <vt:lpwstr>67;#Template 12;#53;#PowerPoint 12</vt:lpwstr>
  </property>
  <property fmtid="{D5CDD505-2E9C-101B-9397-08002B2CF9AE}" pid="8" name="PolicheckCounter">
    <vt:i4>0</vt:i4>
  </property>
  <property fmtid="{D5CDD505-2E9C-101B-9397-08002B2CF9AE}" pid="9" name="PolicheckStatus">
    <vt:i4>0</vt:i4>
  </property>
  <property fmtid="{D5CDD505-2E9C-101B-9397-08002B2CF9AE}" pid="10" name="APTrustLevel">
    <vt:r8>1.0</vt:r8>
  </property>
  <property fmtid="{D5CDD505-2E9C-101B-9397-08002B2CF9AE}" pid="11" name="Order">
    <vt:r8>2923900.0</vt:r8>
  </property>
</Properties>
</file>